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77" r:id="rId2"/>
    <p:sldId id="270" r:id="rId3"/>
    <p:sldId id="265" r:id="rId4"/>
    <p:sldId id="257" r:id="rId5"/>
    <p:sldId id="273" r:id="rId6"/>
    <p:sldId id="303" r:id="rId7"/>
    <p:sldId id="304" r:id="rId8"/>
    <p:sldId id="279" r:id="rId9"/>
    <p:sldId id="286" r:id="rId10"/>
    <p:sldId id="275" r:id="rId11"/>
    <p:sldId id="288" r:id="rId12"/>
    <p:sldId id="299" r:id="rId13"/>
    <p:sldId id="283" r:id="rId14"/>
    <p:sldId id="276" r:id="rId15"/>
    <p:sldId id="284" r:id="rId16"/>
    <p:sldId id="302" r:id="rId17"/>
    <p:sldId id="266" r:id="rId18"/>
    <p:sldId id="267" r:id="rId19"/>
    <p:sldId id="268" r:id="rId20"/>
    <p:sldId id="269" r:id="rId21"/>
    <p:sldId id="297" r:id="rId22"/>
    <p:sldId id="301" r:id="rId23"/>
    <p:sldId id="308" r:id="rId24"/>
    <p:sldId id="295" r:id="rId25"/>
    <p:sldId id="296" r:id="rId26"/>
    <p:sldId id="289" r:id="rId27"/>
    <p:sldId id="287" r:id="rId28"/>
    <p:sldId id="306" r:id="rId29"/>
    <p:sldId id="307" r:id="rId30"/>
    <p:sldId id="271" r:id="rId31"/>
  </p:sldIdLst>
  <p:sldSz cx="12192000" cy="6858000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660"/>
  </p:normalViewPr>
  <p:slideViewPr>
    <p:cSldViewPr>
      <p:cViewPr varScale="1">
        <p:scale>
          <a:sx n="110" d="100"/>
          <a:sy n="110" d="100"/>
        </p:scale>
        <p:origin x="-73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1B6AA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998-430A-8182-8FB336FDA756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95000"/>
                </a:sys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998-430A-8182-8FB336FDA756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98-430A-8182-8FB336FDA7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</c:plotArea>
    <c:plotVisOnly val="1"/>
    <c:dispBlanksAs val="zero"/>
    <c:showDLblsOverMax val="0"/>
  </c:chart>
  <c:txPr>
    <a:bodyPr/>
    <a:lstStyle/>
    <a:p>
      <a:pPr>
        <a:defRPr lang="zh-CN"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1B6AA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33-4C90-BB71-42DC538F1BEC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95000"/>
                </a:sys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33-4C90-BB71-42DC538F1BE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533-4C90-BB71-42DC538F1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</c:plotArea>
    <c:plotVisOnly val="1"/>
    <c:dispBlanksAs val="zero"/>
    <c:showDLblsOverMax val="0"/>
  </c:chart>
  <c:txPr>
    <a:bodyPr/>
    <a:lstStyle/>
    <a:p>
      <a:pPr>
        <a:defRPr lang="zh-CN"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1B6AA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2B-4852-9DA7-DA50C86AA26E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95000"/>
                </a:sys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2B-4852-9DA7-DA50C86AA26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</c:v>
                </c:pt>
                <c:pt idx="1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62B-4852-9DA7-DA50C86AA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</c:plotArea>
    <c:plotVisOnly val="1"/>
    <c:dispBlanksAs val="zero"/>
    <c:showDLblsOverMax val="0"/>
  </c:chart>
  <c:txPr>
    <a:bodyPr/>
    <a:lstStyle/>
    <a:p>
      <a:pPr>
        <a:defRPr lang="zh-CN"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24" tIns="90724" rIns="90724" bIns="90724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9681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spcFirstLastPara="1" wrap="square" lIns="90724" tIns="90724" rIns="90724" bIns="9072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0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jpe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CAF054-B16F-4065-865F-58CFFF73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69525" y="186236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Достык 220, Алматы 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769525" y="3003443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Круглосуточно 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803363" y="429309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gkb5.kz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03363" y="5421659"/>
            <a:ext cx="15808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+7</a:t>
            </a:r>
            <a:r>
              <a:rPr lang="ru-RU" b="1" dirty="0"/>
              <a:t> </a:t>
            </a:r>
            <a:r>
              <a:rPr lang="en-US" b="1" dirty="0"/>
              <a:t>727</a:t>
            </a:r>
            <a:r>
              <a:rPr lang="ru-RU" b="1" dirty="0"/>
              <a:t> </a:t>
            </a:r>
            <a:r>
              <a:rPr lang="en-US" b="1" dirty="0"/>
              <a:t>264</a:t>
            </a:r>
            <a:r>
              <a:rPr lang="ru-RU" b="1" dirty="0"/>
              <a:t> </a:t>
            </a:r>
            <a:r>
              <a:rPr lang="en-US" b="1" dirty="0"/>
              <a:t>77</a:t>
            </a:r>
            <a:r>
              <a:rPr lang="ru-RU" b="1" dirty="0"/>
              <a:t> </a:t>
            </a:r>
            <a:r>
              <a:rPr lang="en-US" b="1" dirty="0"/>
              <a:t>62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60798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FE410CBC-685D-47FD-B6C1-42B8FF28E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9807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endParaRPr lang="ru-RU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Title 6"/>
          <p:cNvSpPr txBox="1">
            <a:spLocks/>
          </p:cNvSpPr>
          <p:nvPr/>
        </p:nvSpPr>
        <p:spPr>
          <a:xfrm>
            <a:off x="-2655709" y="1466117"/>
            <a:ext cx="5146373" cy="126181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4" name="Group 39">
            <a:extLst>
              <a:ext uri="{FF2B5EF4-FFF2-40B4-BE49-F238E27FC236}">
                <a16:creationId xmlns:a16="http://schemas.microsoft.com/office/drawing/2014/main" xmlns="" id="{819E7E83-D265-47D1-A576-05EC3537BA61}"/>
              </a:ext>
            </a:extLst>
          </p:cNvPr>
          <p:cNvGrpSpPr/>
          <p:nvPr/>
        </p:nvGrpSpPr>
        <p:grpSpPr>
          <a:xfrm>
            <a:off x="3910106" y="1346852"/>
            <a:ext cx="1202290" cy="5511148"/>
            <a:chOff x="5523021" y="1454062"/>
            <a:chExt cx="1178313" cy="5400506"/>
          </a:xfrm>
        </p:grpSpPr>
        <p:sp>
          <p:nvSpPr>
            <p:cNvPr id="25" name="网chenying0907出品 48">
              <a:extLst>
                <a:ext uri="{FF2B5EF4-FFF2-40B4-BE49-F238E27FC236}">
                  <a16:creationId xmlns:a16="http://schemas.microsoft.com/office/drawing/2014/main" xmlns="" id="{C5093760-56B7-4733-A2EA-5950AA29162A}"/>
                </a:ext>
              </a:extLst>
            </p:cNvPr>
            <p:cNvSpPr/>
            <p:nvPr/>
          </p:nvSpPr>
          <p:spPr>
            <a:xfrm>
              <a:off x="5523021" y="2100750"/>
              <a:ext cx="1178313" cy="1178313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26" name="网chenying0907出品 49">
              <a:extLst>
                <a:ext uri="{FF2B5EF4-FFF2-40B4-BE49-F238E27FC236}">
                  <a16:creationId xmlns:a16="http://schemas.microsoft.com/office/drawing/2014/main" xmlns="" id="{77512F78-C229-4935-9C15-408433605D05}"/>
                </a:ext>
              </a:extLst>
            </p:cNvPr>
            <p:cNvSpPr/>
            <p:nvPr/>
          </p:nvSpPr>
          <p:spPr>
            <a:xfrm>
              <a:off x="5620051" y="2197780"/>
              <a:ext cx="981927" cy="981927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27" name="网chenying0907出品 50">
              <a:extLst>
                <a:ext uri="{FF2B5EF4-FFF2-40B4-BE49-F238E27FC236}">
                  <a16:creationId xmlns:a16="http://schemas.microsoft.com/office/drawing/2014/main" xmlns="" id="{14611B8B-1EE1-4564-A5C7-E8AA040D98CF}"/>
                </a:ext>
              </a:extLst>
            </p:cNvPr>
            <p:cNvSpPr/>
            <p:nvPr/>
          </p:nvSpPr>
          <p:spPr>
            <a:xfrm>
              <a:off x="5681422" y="2257735"/>
              <a:ext cx="859186" cy="85918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28" name="网chenying0907出品 51">
              <a:extLst>
                <a:ext uri="{FF2B5EF4-FFF2-40B4-BE49-F238E27FC236}">
                  <a16:creationId xmlns:a16="http://schemas.microsoft.com/office/drawing/2014/main" xmlns="" id="{E5B0DB71-6C8D-4A58-A525-D0786AD101FF}"/>
                </a:ext>
              </a:extLst>
            </p:cNvPr>
            <p:cNvSpPr/>
            <p:nvPr/>
          </p:nvSpPr>
          <p:spPr>
            <a:xfrm>
              <a:off x="6100492" y="3279063"/>
              <a:ext cx="66625" cy="3575505"/>
            </a:xfrm>
            <a:prstGeom prst="rect">
              <a:avLst/>
            </a:prstGeom>
            <a:solidFill>
              <a:schemeClr val="accent4"/>
            </a:solidFill>
            <a:ln w="25400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4BACC6">
                    <a:lumMod val="75000"/>
                  </a:srgbClr>
                </a:solidFill>
                <a:latin typeface="Calibri"/>
                <a:ea typeface="宋体"/>
              </a:endParaRPr>
            </a:p>
          </p:txBody>
        </p:sp>
        <p:sp>
          <p:nvSpPr>
            <p:cNvPr id="29" name="网chenying0907出品 52">
              <a:extLst>
                <a:ext uri="{FF2B5EF4-FFF2-40B4-BE49-F238E27FC236}">
                  <a16:creationId xmlns:a16="http://schemas.microsoft.com/office/drawing/2014/main" xmlns="" id="{535970FC-149F-4733-8BAE-1795D35963C6}"/>
                </a:ext>
              </a:extLst>
            </p:cNvPr>
            <p:cNvSpPr/>
            <p:nvPr/>
          </p:nvSpPr>
          <p:spPr>
            <a:xfrm>
              <a:off x="6113022" y="1895329"/>
              <a:ext cx="41563" cy="227602"/>
            </a:xfrm>
            <a:prstGeom prst="rect">
              <a:avLst/>
            </a:prstGeom>
            <a:solidFill>
              <a:schemeClr val="accent4"/>
            </a:solidFill>
            <a:ln w="25400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4BACC6">
                    <a:lumMod val="75000"/>
                  </a:srgbClr>
                </a:solidFill>
                <a:latin typeface="Calibri"/>
                <a:ea typeface="宋体"/>
              </a:endParaRPr>
            </a:p>
          </p:txBody>
        </p:sp>
        <p:sp>
          <p:nvSpPr>
            <p:cNvPr id="30" name="网chenying0907出品 53">
              <a:extLst>
                <a:ext uri="{FF2B5EF4-FFF2-40B4-BE49-F238E27FC236}">
                  <a16:creationId xmlns:a16="http://schemas.microsoft.com/office/drawing/2014/main" xmlns="" id="{D991CAAC-5275-4104-88B5-5205AE1133C8}"/>
                </a:ext>
              </a:extLst>
            </p:cNvPr>
            <p:cNvSpPr/>
            <p:nvPr/>
          </p:nvSpPr>
          <p:spPr>
            <a:xfrm>
              <a:off x="5936838" y="1566532"/>
              <a:ext cx="392771" cy="392771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1" name="网chenying0907出品 35">
              <a:extLst>
                <a:ext uri="{FF2B5EF4-FFF2-40B4-BE49-F238E27FC236}">
                  <a16:creationId xmlns:a16="http://schemas.microsoft.com/office/drawing/2014/main" xmlns="" id="{97A953ED-9C8F-4FB5-A528-2A6E07516F89}"/>
                </a:ext>
              </a:extLst>
            </p:cNvPr>
            <p:cNvSpPr txBox="1"/>
            <p:nvPr/>
          </p:nvSpPr>
          <p:spPr>
            <a:xfrm>
              <a:off x="5947359" y="1454062"/>
              <a:ext cx="383094" cy="711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b="1" kern="0" dirty="0">
                  <a:solidFill>
                    <a:sysClr val="window" lastClr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ea typeface="微软雅黑" pitchFamily="34" charset="-122"/>
                </a:rPr>
                <a:t>3</a:t>
              </a:r>
              <a:endParaRPr lang="zh-CN" altLang="en-US" sz="2400" b="1" kern="0" dirty="0">
                <a:solidFill>
                  <a:sysClr val="window" lastClr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微软雅黑" pitchFamily="34" charset="-122"/>
              </a:endParaRPr>
            </a:p>
          </p:txBody>
        </p:sp>
      </p:grpSp>
      <p:grpSp>
        <p:nvGrpSpPr>
          <p:cNvPr id="35" name="Group 66">
            <a:extLst>
              <a:ext uri="{FF2B5EF4-FFF2-40B4-BE49-F238E27FC236}">
                <a16:creationId xmlns:a16="http://schemas.microsoft.com/office/drawing/2014/main" xmlns="" id="{8CF6B945-3EA9-49E9-9BA9-1B344C8D41D2}"/>
              </a:ext>
            </a:extLst>
          </p:cNvPr>
          <p:cNvGrpSpPr/>
          <p:nvPr/>
        </p:nvGrpSpPr>
        <p:grpSpPr>
          <a:xfrm>
            <a:off x="4946596" y="2610286"/>
            <a:ext cx="1592576" cy="4251210"/>
            <a:chOff x="6538842" y="2692135"/>
            <a:chExt cx="1560816" cy="4165865"/>
          </a:xfrm>
        </p:grpSpPr>
        <p:sp>
          <p:nvSpPr>
            <p:cNvPr id="36" name="网chenying0907出品 64">
              <a:extLst>
                <a:ext uri="{FF2B5EF4-FFF2-40B4-BE49-F238E27FC236}">
                  <a16:creationId xmlns:a16="http://schemas.microsoft.com/office/drawing/2014/main" xmlns="" id="{59A6CACC-FC47-4731-90D4-463A6835C6CF}"/>
                </a:ext>
              </a:extLst>
            </p:cNvPr>
            <p:cNvSpPr/>
            <p:nvPr/>
          </p:nvSpPr>
          <p:spPr>
            <a:xfrm>
              <a:off x="6538843" y="3562698"/>
              <a:ext cx="74260" cy="3295302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7" name="网chenying0907出品 57">
              <a:extLst>
                <a:ext uri="{FF2B5EF4-FFF2-40B4-BE49-F238E27FC236}">
                  <a16:creationId xmlns:a16="http://schemas.microsoft.com/office/drawing/2014/main" xmlns="" id="{F423B999-39D2-4DF0-88F1-9178E10EB631}"/>
                </a:ext>
              </a:extLst>
            </p:cNvPr>
            <p:cNvSpPr/>
            <p:nvPr/>
          </p:nvSpPr>
          <p:spPr>
            <a:xfrm>
              <a:off x="7706887" y="2819247"/>
              <a:ext cx="392771" cy="392771"/>
            </a:xfrm>
            <a:prstGeom prst="ellipse">
              <a:avLst/>
            </a:prstGeom>
            <a:solidFill>
              <a:schemeClr val="accent5"/>
            </a:solidFill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8" name="网chenying0907出品 60">
              <a:extLst>
                <a:ext uri="{FF2B5EF4-FFF2-40B4-BE49-F238E27FC236}">
                  <a16:creationId xmlns:a16="http://schemas.microsoft.com/office/drawing/2014/main" xmlns="" id="{10DC5612-F80B-46AB-8D6C-8BACC31D4E31}"/>
                </a:ext>
              </a:extLst>
            </p:cNvPr>
            <p:cNvSpPr/>
            <p:nvPr/>
          </p:nvSpPr>
          <p:spPr>
            <a:xfrm>
              <a:off x="6538842" y="2973542"/>
              <a:ext cx="1178313" cy="1178313"/>
            </a:xfrm>
            <a:prstGeom prst="ellipse">
              <a:avLst/>
            </a:prstGeom>
            <a:solidFill>
              <a:schemeClr val="accent5"/>
            </a:solidFill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39" name="网chenying0907出品 61">
              <a:extLst>
                <a:ext uri="{FF2B5EF4-FFF2-40B4-BE49-F238E27FC236}">
                  <a16:creationId xmlns:a16="http://schemas.microsoft.com/office/drawing/2014/main" xmlns="" id="{28686B43-973E-4330-A7E3-587BADEF4581}"/>
                </a:ext>
              </a:extLst>
            </p:cNvPr>
            <p:cNvSpPr/>
            <p:nvPr/>
          </p:nvSpPr>
          <p:spPr>
            <a:xfrm>
              <a:off x="6635872" y="3070572"/>
              <a:ext cx="981927" cy="981927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40" name="网chenying0907出品 62">
              <a:extLst>
                <a:ext uri="{FF2B5EF4-FFF2-40B4-BE49-F238E27FC236}">
                  <a16:creationId xmlns:a16="http://schemas.microsoft.com/office/drawing/2014/main" xmlns="" id="{46476E36-0A27-4A7A-A60E-FE593E43098D}"/>
                </a:ext>
              </a:extLst>
            </p:cNvPr>
            <p:cNvSpPr/>
            <p:nvPr/>
          </p:nvSpPr>
          <p:spPr>
            <a:xfrm>
              <a:off x="6697243" y="3130526"/>
              <a:ext cx="859186" cy="85918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41" name="网chenying0907出品 63">
              <a:extLst>
                <a:ext uri="{FF2B5EF4-FFF2-40B4-BE49-F238E27FC236}">
                  <a16:creationId xmlns:a16="http://schemas.microsoft.com/office/drawing/2014/main" xmlns="" id="{717AA81C-9ADA-4E58-90A7-7036659FD95E}"/>
                </a:ext>
              </a:extLst>
            </p:cNvPr>
            <p:cNvSpPr/>
            <p:nvPr/>
          </p:nvSpPr>
          <p:spPr>
            <a:xfrm rot="3600000">
              <a:off x="7660473" y="3036319"/>
              <a:ext cx="41563" cy="227602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solidFill>
                <a:schemeClr val="accent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42" name="网chenying0907出品 36">
              <a:extLst>
                <a:ext uri="{FF2B5EF4-FFF2-40B4-BE49-F238E27FC236}">
                  <a16:creationId xmlns:a16="http://schemas.microsoft.com/office/drawing/2014/main" xmlns="" id="{6EFE4703-2125-499E-A52A-C7AE1CE231E4}"/>
                </a:ext>
              </a:extLst>
            </p:cNvPr>
            <p:cNvSpPr txBox="1"/>
            <p:nvPr/>
          </p:nvSpPr>
          <p:spPr>
            <a:xfrm>
              <a:off x="7706887" y="2692135"/>
              <a:ext cx="383094" cy="711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b="1" kern="0" dirty="0">
                  <a:solidFill>
                    <a:sysClr val="window" lastClr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ea typeface="微软雅黑" pitchFamily="34" charset="-122"/>
                </a:rPr>
                <a:t>4</a:t>
              </a:r>
              <a:endParaRPr lang="zh-CN" altLang="en-US" sz="2400" b="1" kern="0" dirty="0">
                <a:solidFill>
                  <a:sysClr val="window" lastClr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微软雅黑" pitchFamily="34" charset="-122"/>
              </a:endParaRPr>
            </a:p>
          </p:txBody>
        </p:sp>
      </p:grpSp>
      <p:grpSp>
        <p:nvGrpSpPr>
          <p:cNvPr id="46" name="Group 73">
            <a:extLst>
              <a:ext uri="{FF2B5EF4-FFF2-40B4-BE49-F238E27FC236}">
                <a16:creationId xmlns:a16="http://schemas.microsoft.com/office/drawing/2014/main" xmlns="" id="{3C8D4BFB-4B4F-4052-9CCF-7B71BC9C079A}"/>
              </a:ext>
            </a:extLst>
          </p:cNvPr>
          <p:cNvGrpSpPr/>
          <p:nvPr/>
        </p:nvGrpSpPr>
        <p:grpSpPr>
          <a:xfrm>
            <a:off x="1839495" y="4207606"/>
            <a:ext cx="1766479" cy="2650652"/>
            <a:chOff x="3493705" y="4257392"/>
            <a:chExt cx="1731250" cy="2597440"/>
          </a:xfrm>
        </p:grpSpPr>
        <p:sp>
          <p:nvSpPr>
            <p:cNvPr id="49" name="网chenying0907出品 73">
              <a:extLst>
                <a:ext uri="{FF2B5EF4-FFF2-40B4-BE49-F238E27FC236}">
                  <a16:creationId xmlns:a16="http://schemas.microsoft.com/office/drawing/2014/main" xmlns="" id="{57D700A7-FB0E-4F92-9EA1-29CABEE680D5}"/>
                </a:ext>
              </a:extLst>
            </p:cNvPr>
            <p:cNvSpPr/>
            <p:nvPr/>
          </p:nvSpPr>
          <p:spPr>
            <a:xfrm>
              <a:off x="5149532" y="4877051"/>
              <a:ext cx="74260" cy="1977781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0" name="网chenying0907出品 69">
              <a:extLst>
                <a:ext uri="{FF2B5EF4-FFF2-40B4-BE49-F238E27FC236}">
                  <a16:creationId xmlns:a16="http://schemas.microsoft.com/office/drawing/2014/main" xmlns="" id="{E16BA361-52C8-40A6-9AE9-393AB6C2CE32}"/>
                </a:ext>
              </a:extLst>
            </p:cNvPr>
            <p:cNvSpPr/>
            <p:nvPr/>
          </p:nvSpPr>
          <p:spPr>
            <a:xfrm>
              <a:off x="4046642" y="4257392"/>
              <a:ext cx="1178313" cy="117831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1" name="网chenying0907出品 70">
              <a:extLst>
                <a:ext uri="{FF2B5EF4-FFF2-40B4-BE49-F238E27FC236}">
                  <a16:creationId xmlns:a16="http://schemas.microsoft.com/office/drawing/2014/main" xmlns="" id="{05724460-3BD3-4166-8E11-1140A0ABB4FC}"/>
                </a:ext>
              </a:extLst>
            </p:cNvPr>
            <p:cNvSpPr/>
            <p:nvPr/>
          </p:nvSpPr>
          <p:spPr>
            <a:xfrm>
              <a:off x="4143672" y="4354422"/>
              <a:ext cx="981927" cy="981927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3" name="网chenying0907出品 71">
              <a:extLst>
                <a:ext uri="{FF2B5EF4-FFF2-40B4-BE49-F238E27FC236}">
                  <a16:creationId xmlns:a16="http://schemas.microsoft.com/office/drawing/2014/main" xmlns="" id="{F6D035AB-6D5A-4E3E-AEF8-48AA015DB984}"/>
                </a:ext>
              </a:extLst>
            </p:cNvPr>
            <p:cNvSpPr/>
            <p:nvPr/>
          </p:nvSpPr>
          <p:spPr>
            <a:xfrm>
              <a:off x="4205043" y="4414377"/>
              <a:ext cx="859186" cy="85918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6" name="网chenying0907出品 75">
              <a:extLst>
                <a:ext uri="{FF2B5EF4-FFF2-40B4-BE49-F238E27FC236}">
                  <a16:creationId xmlns:a16="http://schemas.microsoft.com/office/drawing/2014/main" xmlns="" id="{6C2464DC-1CD3-4616-BA7D-E55AFA3FF6DC}"/>
                </a:ext>
              </a:extLst>
            </p:cNvPr>
            <p:cNvSpPr/>
            <p:nvPr/>
          </p:nvSpPr>
          <p:spPr>
            <a:xfrm rot="16200000">
              <a:off x="3934227" y="4742205"/>
              <a:ext cx="41563" cy="227602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7" name="网chenying0907出品 77">
              <a:extLst>
                <a:ext uri="{FF2B5EF4-FFF2-40B4-BE49-F238E27FC236}">
                  <a16:creationId xmlns:a16="http://schemas.microsoft.com/office/drawing/2014/main" xmlns="" id="{6F864DE0-0A4D-4460-9437-0AC5BC3EFD58}"/>
                </a:ext>
              </a:extLst>
            </p:cNvPr>
            <p:cNvSpPr/>
            <p:nvPr/>
          </p:nvSpPr>
          <p:spPr>
            <a:xfrm>
              <a:off x="3493705" y="4638839"/>
              <a:ext cx="392771" cy="392771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8" name="网chenying0907出品 33">
              <a:extLst>
                <a:ext uri="{FF2B5EF4-FFF2-40B4-BE49-F238E27FC236}">
                  <a16:creationId xmlns:a16="http://schemas.microsoft.com/office/drawing/2014/main" xmlns="" id="{D24C788F-92D7-4491-A476-5D396CED414B}"/>
                </a:ext>
              </a:extLst>
            </p:cNvPr>
            <p:cNvSpPr txBox="1"/>
            <p:nvPr/>
          </p:nvSpPr>
          <p:spPr>
            <a:xfrm>
              <a:off x="3503383" y="4521760"/>
              <a:ext cx="383093" cy="711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b="1" kern="0" dirty="0">
                  <a:solidFill>
                    <a:sysClr val="window" lastClr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ea typeface="微软雅黑" pitchFamily="34" charset="-122"/>
                </a:rPr>
                <a:t>1</a:t>
              </a:r>
              <a:endParaRPr lang="zh-CN" altLang="en-US" sz="2400" b="1" kern="0" dirty="0">
                <a:solidFill>
                  <a:sysClr val="window" lastClr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微软雅黑" pitchFamily="34" charset="-122"/>
              </a:endParaRPr>
            </a:p>
          </p:txBody>
        </p:sp>
      </p:grpSp>
      <p:grpSp>
        <p:nvGrpSpPr>
          <p:cNvPr id="60" name="Group 74">
            <a:extLst>
              <a:ext uri="{FF2B5EF4-FFF2-40B4-BE49-F238E27FC236}">
                <a16:creationId xmlns:a16="http://schemas.microsoft.com/office/drawing/2014/main" xmlns="" id="{3DD0D235-2F65-4F99-B9D2-0AEB74333276}"/>
              </a:ext>
            </a:extLst>
          </p:cNvPr>
          <p:cNvGrpSpPr/>
          <p:nvPr/>
        </p:nvGrpSpPr>
        <p:grpSpPr>
          <a:xfrm>
            <a:off x="2493079" y="2656710"/>
            <a:ext cx="1614410" cy="4201282"/>
            <a:chOff x="4134255" y="2737628"/>
            <a:chExt cx="1582214" cy="4116940"/>
          </a:xfrm>
        </p:grpSpPr>
        <p:sp>
          <p:nvSpPr>
            <p:cNvPr id="61" name="网chenying0907出品 72">
              <a:extLst>
                <a:ext uri="{FF2B5EF4-FFF2-40B4-BE49-F238E27FC236}">
                  <a16:creationId xmlns:a16="http://schemas.microsoft.com/office/drawing/2014/main" xmlns="" id="{B2E48EC7-7F8A-4EC7-84FA-B1AA0CAF4D5C}"/>
                </a:ext>
              </a:extLst>
            </p:cNvPr>
            <p:cNvSpPr/>
            <p:nvPr/>
          </p:nvSpPr>
          <p:spPr>
            <a:xfrm>
              <a:off x="5642209" y="3559266"/>
              <a:ext cx="74260" cy="3295302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62" name="网chenying0907出品 66">
              <a:extLst>
                <a:ext uri="{FF2B5EF4-FFF2-40B4-BE49-F238E27FC236}">
                  <a16:creationId xmlns:a16="http://schemas.microsoft.com/office/drawing/2014/main" xmlns="" id="{3C437334-58C1-4476-97E9-BD599087B66E}"/>
                </a:ext>
              </a:extLst>
            </p:cNvPr>
            <p:cNvSpPr/>
            <p:nvPr/>
          </p:nvSpPr>
          <p:spPr>
            <a:xfrm>
              <a:off x="4527026" y="3001678"/>
              <a:ext cx="1178313" cy="1178313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75" name="网chenying0907出品 67">
              <a:extLst>
                <a:ext uri="{FF2B5EF4-FFF2-40B4-BE49-F238E27FC236}">
                  <a16:creationId xmlns:a16="http://schemas.microsoft.com/office/drawing/2014/main" xmlns="" id="{7C1D51D5-F122-4FF3-B53D-C106C224DF13}"/>
                </a:ext>
              </a:extLst>
            </p:cNvPr>
            <p:cNvSpPr/>
            <p:nvPr/>
          </p:nvSpPr>
          <p:spPr>
            <a:xfrm>
              <a:off x="4624056" y="3098708"/>
              <a:ext cx="981927" cy="981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77" name="网chenying0907出品 68">
              <a:extLst>
                <a:ext uri="{FF2B5EF4-FFF2-40B4-BE49-F238E27FC236}">
                  <a16:creationId xmlns:a16="http://schemas.microsoft.com/office/drawing/2014/main" xmlns="" id="{31255021-B4C4-48FC-862B-CFBBAFDB3B99}"/>
                </a:ext>
              </a:extLst>
            </p:cNvPr>
            <p:cNvSpPr/>
            <p:nvPr/>
          </p:nvSpPr>
          <p:spPr>
            <a:xfrm>
              <a:off x="4685427" y="3158662"/>
              <a:ext cx="859186" cy="85918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78" name="网chenying0907出品 74">
              <a:extLst>
                <a:ext uri="{FF2B5EF4-FFF2-40B4-BE49-F238E27FC236}">
                  <a16:creationId xmlns:a16="http://schemas.microsoft.com/office/drawing/2014/main" xmlns="" id="{ED3807CA-7E65-4A6F-B322-92B5A0A756E1}"/>
                </a:ext>
              </a:extLst>
            </p:cNvPr>
            <p:cNvSpPr/>
            <p:nvPr/>
          </p:nvSpPr>
          <p:spPr>
            <a:xfrm rot="18000000" flipV="1">
              <a:off x="4555701" y="3090366"/>
              <a:ext cx="41563" cy="227602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79" name="网chenying0907出品 76">
              <a:extLst>
                <a:ext uri="{FF2B5EF4-FFF2-40B4-BE49-F238E27FC236}">
                  <a16:creationId xmlns:a16="http://schemas.microsoft.com/office/drawing/2014/main" xmlns="" id="{5A8CE58D-EECB-4919-AB03-05DB8623E142}"/>
                </a:ext>
              </a:extLst>
            </p:cNvPr>
            <p:cNvSpPr/>
            <p:nvPr/>
          </p:nvSpPr>
          <p:spPr>
            <a:xfrm>
              <a:off x="4134255" y="2860383"/>
              <a:ext cx="392771" cy="392771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80" name="网chenying0907出品 34">
              <a:extLst>
                <a:ext uri="{FF2B5EF4-FFF2-40B4-BE49-F238E27FC236}">
                  <a16:creationId xmlns:a16="http://schemas.microsoft.com/office/drawing/2014/main" xmlns="" id="{ABDAEFCF-D6F8-4F56-806C-C6ABB1567DA7}"/>
                </a:ext>
              </a:extLst>
            </p:cNvPr>
            <p:cNvSpPr txBox="1"/>
            <p:nvPr/>
          </p:nvSpPr>
          <p:spPr>
            <a:xfrm>
              <a:off x="4145194" y="2737628"/>
              <a:ext cx="383093" cy="711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b="1" kern="0" dirty="0">
                  <a:solidFill>
                    <a:sysClr val="window" lastClr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ea typeface="微软雅黑" pitchFamily="34" charset="-122"/>
                </a:rPr>
                <a:t>2</a:t>
              </a:r>
              <a:endParaRPr lang="zh-CN" altLang="en-US" sz="2400" b="1" kern="0" dirty="0">
                <a:solidFill>
                  <a:sysClr val="window" lastClr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微软雅黑" pitchFamily="34" charset="-122"/>
              </a:endParaRPr>
            </a:p>
          </p:txBody>
        </p:sp>
      </p:grpSp>
      <p:grpSp>
        <p:nvGrpSpPr>
          <p:cNvPr id="85" name="Group 40">
            <a:extLst>
              <a:ext uri="{FF2B5EF4-FFF2-40B4-BE49-F238E27FC236}">
                <a16:creationId xmlns:a16="http://schemas.microsoft.com/office/drawing/2014/main" xmlns="" id="{565BDC10-1D7E-461C-B41E-39D616872566}"/>
              </a:ext>
            </a:extLst>
          </p:cNvPr>
          <p:cNvGrpSpPr/>
          <p:nvPr/>
        </p:nvGrpSpPr>
        <p:grpSpPr>
          <a:xfrm>
            <a:off x="5379570" y="4207606"/>
            <a:ext cx="1770418" cy="2650382"/>
            <a:chOff x="6963181" y="4257392"/>
            <a:chExt cx="1735111" cy="2597176"/>
          </a:xfrm>
        </p:grpSpPr>
        <p:sp>
          <p:nvSpPr>
            <p:cNvPr id="86" name="网chenying0907出品 65">
              <a:extLst>
                <a:ext uri="{FF2B5EF4-FFF2-40B4-BE49-F238E27FC236}">
                  <a16:creationId xmlns:a16="http://schemas.microsoft.com/office/drawing/2014/main" xmlns="" id="{DB37C855-21FD-4B3B-AA69-8D974F7FED37}"/>
                </a:ext>
              </a:extLst>
            </p:cNvPr>
            <p:cNvSpPr/>
            <p:nvPr/>
          </p:nvSpPr>
          <p:spPr>
            <a:xfrm>
              <a:off x="6963181" y="4876787"/>
              <a:ext cx="74260" cy="1977781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4BACC6">
                    <a:lumMod val="75000"/>
                  </a:srgbClr>
                </a:solidFill>
                <a:latin typeface="Calibri"/>
                <a:ea typeface="宋体"/>
              </a:endParaRPr>
            </a:p>
          </p:txBody>
        </p:sp>
        <p:sp>
          <p:nvSpPr>
            <p:cNvPr id="87" name="网chenying0907出品 54">
              <a:extLst>
                <a:ext uri="{FF2B5EF4-FFF2-40B4-BE49-F238E27FC236}">
                  <a16:creationId xmlns:a16="http://schemas.microsoft.com/office/drawing/2014/main" xmlns="" id="{88736AA9-9149-4D8E-A4A1-FC688BB0CC03}"/>
                </a:ext>
              </a:extLst>
            </p:cNvPr>
            <p:cNvSpPr/>
            <p:nvPr/>
          </p:nvSpPr>
          <p:spPr>
            <a:xfrm>
              <a:off x="6963181" y="4257392"/>
              <a:ext cx="1178313" cy="1178313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88" name="网chenying0907出品 55">
              <a:extLst>
                <a:ext uri="{FF2B5EF4-FFF2-40B4-BE49-F238E27FC236}">
                  <a16:creationId xmlns:a16="http://schemas.microsoft.com/office/drawing/2014/main" xmlns="" id="{B1C9AE35-1CDD-4AE3-9BFC-69FC0BC0B1D7}"/>
                </a:ext>
              </a:extLst>
            </p:cNvPr>
            <p:cNvSpPr/>
            <p:nvPr/>
          </p:nvSpPr>
          <p:spPr>
            <a:xfrm>
              <a:off x="7060211" y="4354422"/>
              <a:ext cx="981927" cy="981927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89" name="网chenying0907出品 56">
              <a:extLst>
                <a:ext uri="{FF2B5EF4-FFF2-40B4-BE49-F238E27FC236}">
                  <a16:creationId xmlns:a16="http://schemas.microsoft.com/office/drawing/2014/main" xmlns="" id="{A1B7CC4F-B85C-4E7C-9BFF-ACE026ABEE38}"/>
                </a:ext>
              </a:extLst>
            </p:cNvPr>
            <p:cNvSpPr/>
            <p:nvPr/>
          </p:nvSpPr>
          <p:spPr>
            <a:xfrm>
              <a:off x="7121582" y="4414377"/>
              <a:ext cx="859186" cy="85918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90" name="网chenying0907出品 58">
              <a:extLst>
                <a:ext uri="{FF2B5EF4-FFF2-40B4-BE49-F238E27FC236}">
                  <a16:creationId xmlns:a16="http://schemas.microsoft.com/office/drawing/2014/main" xmlns="" id="{5F8320D1-58EF-4E98-A550-DE391E073F05}"/>
                </a:ext>
              </a:extLst>
            </p:cNvPr>
            <p:cNvSpPr/>
            <p:nvPr/>
          </p:nvSpPr>
          <p:spPr>
            <a:xfrm>
              <a:off x="8299912" y="4642330"/>
              <a:ext cx="392771" cy="392771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4BACC6">
                    <a:lumMod val="75000"/>
                  </a:srgbClr>
                </a:solidFill>
                <a:latin typeface="Calibri"/>
                <a:ea typeface="宋体"/>
              </a:endParaRPr>
            </a:p>
          </p:txBody>
        </p:sp>
        <p:sp>
          <p:nvSpPr>
            <p:cNvPr id="91" name="网chenying0907出品 59">
              <a:extLst>
                <a:ext uri="{FF2B5EF4-FFF2-40B4-BE49-F238E27FC236}">
                  <a16:creationId xmlns:a16="http://schemas.microsoft.com/office/drawing/2014/main" xmlns="" id="{BC462143-86AE-470D-A790-49A0EA160FAF}"/>
                </a:ext>
              </a:extLst>
            </p:cNvPr>
            <p:cNvSpPr/>
            <p:nvPr/>
          </p:nvSpPr>
          <p:spPr>
            <a:xfrm rot="16200000">
              <a:off x="8222707" y="4742205"/>
              <a:ext cx="41563" cy="227602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4BACC6">
                    <a:lumMod val="75000"/>
                  </a:srgbClr>
                </a:solidFill>
                <a:latin typeface="Calibri"/>
                <a:ea typeface="宋体"/>
              </a:endParaRPr>
            </a:p>
          </p:txBody>
        </p:sp>
        <p:sp>
          <p:nvSpPr>
            <p:cNvPr id="92" name="网chenying0907出品 37">
              <a:extLst>
                <a:ext uri="{FF2B5EF4-FFF2-40B4-BE49-F238E27FC236}">
                  <a16:creationId xmlns:a16="http://schemas.microsoft.com/office/drawing/2014/main" xmlns="" id="{004EAFA5-B974-41A1-8E30-EBB8B79C1763}"/>
                </a:ext>
              </a:extLst>
            </p:cNvPr>
            <p:cNvSpPr txBox="1"/>
            <p:nvPr/>
          </p:nvSpPr>
          <p:spPr>
            <a:xfrm>
              <a:off x="8315198" y="4521750"/>
              <a:ext cx="383094" cy="711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b="1" kern="0" dirty="0">
                  <a:solidFill>
                    <a:sysClr val="window" lastClr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ea typeface="微软雅黑" pitchFamily="34" charset="-122"/>
                </a:rPr>
                <a:t>5</a:t>
              </a:r>
              <a:endParaRPr lang="zh-CN" altLang="en-US" sz="2400" b="1" kern="0" dirty="0">
                <a:solidFill>
                  <a:sysClr val="window" lastClr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微软雅黑" pitchFamily="34" charset="-122"/>
              </a:endParaRPr>
            </a:p>
          </p:txBody>
        </p:sp>
      </p:grpSp>
      <p:grpSp>
        <p:nvGrpSpPr>
          <p:cNvPr id="96" name="Group 58">
            <a:extLst>
              <a:ext uri="{FF2B5EF4-FFF2-40B4-BE49-F238E27FC236}">
                <a16:creationId xmlns:a16="http://schemas.microsoft.com/office/drawing/2014/main" xmlns="" id="{C3361DC5-0458-464E-BC9C-B9F0ED6F448B}"/>
              </a:ext>
            </a:extLst>
          </p:cNvPr>
          <p:cNvGrpSpPr/>
          <p:nvPr/>
        </p:nvGrpSpPr>
        <p:grpSpPr>
          <a:xfrm>
            <a:off x="702421" y="1346852"/>
            <a:ext cx="3603205" cy="607302"/>
            <a:chOff x="1324730" y="2032389"/>
            <a:chExt cx="2526364" cy="607302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6BCC00F8-FE6E-42AC-A1E5-9E44719EC69F}"/>
                </a:ext>
              </a:extLst>
            </p:cNvPr>
            <p:cNvSpPr txBox="1"/>
            <p:nvPr/>
          </p:nvSpPr>
          <p:spPr>
            <a:xfrm>
              <a:off x="1384462" y="2085693"/>
              <a:ext cx="24666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/>
              <a:r>
                <a:rPr lang="ru-RU" sz="1800" b="1" dirty="0">
                  <a:solidFill>
                    <a:schemeClr val="accent1"/>
                  </a:solidFill>
                </a:rPr>
                <a:t>ОТКРЫТОСТЬ</a:t>
              </a:r>
              <a:endParaRPr lang="en-US" sz="1800" b="1" dirty="0">
                <a:solidFill>
                  <a:schemeClr val="accent1"/>
                </a:solidFill>
              </a:endParaRPr>
            </a:p>
            <a:p>
              <a:pPr algn="r"/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1E7754FE-520C-433C-8E92-CBD5BAEE010D}"/>
                </a:ext>
              </a:extLst>
            </p:cNvPr>
            <p:cNvSpPr txBox="1"/>
            <p:nvPr/>
          </p:nvSpPr>
          <p:spPr>
            <a:xfrm>
              <a:off x="1324730" y="2032389"/>
              <a:ext cx="24666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altLang="ko-KR" sz="1600" b="1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</p:grpSp>
      <p:grpSp>
        <p:nvGrpSpPr>
          <p:cNvPr id="99" name="Group 58">
            <a:extLst>
              <a:ext uri="{FF2B5EF4-FFF2-40B4-BE49-F238E27FC236}">
                <a16:creationId xmlns:a16="http://schemas.microsoft.com/office/drawing/2014/main" xmlns="" id="{2B501AAB-11C2-47FB-888C-0EEA655C8F45}"/>
              </a:ext>
            </a:extLst>
          </p:cNvPr>
          <p:cNvGrpSpPr/>
          <p:nvPr/>
        </p:nvGrpSpPr>
        <p:grpSpPr>
          <a:xfrm>
            <a:off x="-1525932" y="5475945"/>
            <a:ext cx="5254066" cy="369332"/>
            <a:chOff x="1324730" y="1972943"/>
            <a:chExt cx="2680508" cy="431073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186267B7-8618-419E-90E3-67C4673E1941}"/>
                </a:ext>
              </a:extLst>
            </p:cNvPr>
            <p:cNvSpPr txBox="1"/>
            <p:nvPr/>
          </p:nvSpPr>
          <p:spPr>
            <a:xfrm>
              <a:off x="2327604" y="1972943"/>
              <a:ext cx="1677634" cy="43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ru-RU" sz="1800" b="1" dirty="0">
                  <a:solidFill>
                    <a:srgbClr val="0070C0"/>
                  </a:solidFill>
                </a:rPr>
                <a:t>ДОБРОЖЕЛАТЕЛЬНОСТЬ</a:t>
              </a:r>
              <a:endParaRPr lang="en-US" sz="1800" b="1" dirty="0">
                <a:solidFill>
                  <a:srgbClr val="0070C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3E668E93-59DC-4916-B147-6ED2065DD6E9}"/>
                </a:ext>
              </a:extLst>
            </p:cNvPr>
            <p:cNvSpPr txBox="1"/>
            <p:nvPr/>
          </p:nvSpPr>
          <p:spPr>
            <a:xfrm>
              <a:off x="1324730" y="2032389"/>
              <a:ext cx="24666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altLang="ko-KR" sz="1600" b="1" dirty="0">
                <a:solidFill>
                  <a:srgbClr val="ED7D31"/>
                </a:solidFill>
                <a:cs typeface="Arial" pitchFamily="34" charset="0"/>
              </a:endParaRPr>
            </a:p>
          </p:txBody>
        </p:sp>
      </p:grpSp>
      <p:grpSp>
        <p:nvGrpSpPr>
          <p:cNvPr id="102" name="Group 58">
            <a:extLst>
              <a:ext uri="{FF2B5EF4-FFF2-40B4-BE49-F238E27FC236}">
                <a16:creationId xmlns:a16="http://schemas.microsoft.com/office/drawing/2014/main" xmlns="" id="{643F0C39-F955-4393-B082-A86FD6CFF7EB}"/>
              </a:ext>
            </a:extLst>
          </p:cNvPr>
          <p:cNvGrpSpPr/>
          <p:nvPr/>
        </p:nvGrpSpPr>
        <p:grpSpPr>
          <a:xfrm>
            <a:off x="6666810" y="2416454"/>
            <a:ext cx="4248945" cy="1200329"/>
            <a:chOff x="1350833" y="1945046"/>
            <a:chExt cx="2480037" cy="1200329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3C3747CE-F3B0-4A52-988A-4936BF43A773}"/>
                </a:ext>
              </a:extLst>
            </p:cNvPr>
            <p:cNvSpPr txBox="1"/>
            <p:nvPr/>
          </p:nvSpPr>
          <p:spPr>
            <a:xfrm>
              <a:off x="1350833" y="2297616"/>
              <a:ext cx="24666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847299B2-AA94-46BA-A2A5-44EA0D4210D9}"/>
                </a:ext>
              </a:extLst>
            </p:cNvPr>
            <p:cNvSpPr txBox="1"/>
            <p:nvPr/>
          </p:nvSpPr>
          <p:spPr>
            <a:xfrm>
              <a:off x="1364238" y="1945046"/>
              <a:ext cx="24666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ru-RU" sz="1800" b="1" dirty="0">
                  <a:solidFill>
                    <a:schemeClr val="accent2"/>
                  </a:solidFill>
                </a:rPr>
                <a:t>ДОСТУПНАЯ </a:t>
              </a:r>
              <a:r>
                <a:rPr lang="kk-KZ" sz="1800" b="1" dirty="0">
                  <a:solidFill>
                    <a:schemeClr val="accent2"/>
                  </a:solidFill>
                </a:rPr>
                <a:t>КАЧСЕСТВЕННАЯ </a:t>
              </a:r>
              <a:r>
                <a:rPr lang="ru-RU" sz="1800" b="1" dirty="0">
                  <a:solidFill>
                    <a:schemeClr val="accent2"/>
                  </a:solidFill>
                </a:rPr>
                <a:t>МЕДИЦИНА ДЛЯ ВСЕХ И КАЖДОГО</a:t>
              </a:r>
              <a:endParaRPr lang="en-US" sz="18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806187F7-FFFD-4B24-90EC-B87353F31922}"/>
              </a:ext>
            </a:extLst>
          </p:cNvPr>
          <p:cNvSpPr txBox="1"/>
          <p:nvPr/>
        </p:nvSpPr>
        <p:spPr>
          <a:xfrm>
            <a:off x="7397743" y="4237607"/>
            <a:ext cx="3518013" cy="118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ОПЕРАТИВНОЕ РЕШЕНИЕ ВСЕХ ВОПРОСОВ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«ЗДЕСЬ И СЕЙЧАС»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ko-KR" sz="1600" b="1" dirty="0">
              <a:solidFill>
                <a:srgbClr val="70AD47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69813" y="1150414"/>
            <a:ext cx="512660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Принципы</a:t>
            </a:r>
            <a:r>
              <a:rPr lang="kk-KZ" sz="2400" b="1" dirty="0">
                <a:solidFill>
                  <a:schemeClr val="bg2"/>
                </a:solidFill>
              </a:rPr>
              <a:t>:</a:t>
            </a:r>
            <a:endParaRPr lang="ru-RU" sz="2400" b="1" dirty="0">
              <a:solidFill>
                <a:schemeClr val="bg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7083" y="3220113"/>
            <a:ext cx="2321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1800" b="1" dirty="0">
                <a:solidFill>
                  <a:schemeClr val="accent4">
                    <a:lumMod val="75000"/>
                  </a:schemeClr>
                </a:solidFill>
              </a:rPr>
              <a:t>ОБЪЕКТИВНОСТЬ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empatia - Colón Asesorí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64" y="4404791"/>
            <a:ext cx="825498" cy="8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ustificación png 5 » PNG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69" y="3086370"/>
            <a:ext cx="836834" cy="83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 descr="Больницы - векторные изображения, Больницы картинки |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Больницы - векторные изображения, Больницы картинки |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85" name="Picture 61" descr="family icon – Schomberg Main Stree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7647" r="9334" b="5114"/>
          <a:stretch/>
        </p:blipFill>
        <p:spPr bwMode="auto">
          <a:xfrm>
            <a:off x="5249995" y="3183040"/>
            <a:ext cx="595491" cy="6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65" descr="Soluciones png 2 » PNG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95" y="4357912"/>
            <a:ext cx="901840" cy="90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67" descr="Практики открытост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603" y="2166990"/>
            <a:ext cx="788193" cy="78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7367C2E-790A-406B-BF89-00B99A15F8FC}"/>
              </a:ext>
            </a:extLst>
          </p:cNvPr>
          <p:cNvSpPr txBox="1"/>
          <p:nvPr/>
        </p:nvSpPr>
        <p:spPr>
          <a:xfrm>
            <a:off x="594192" y="328837"/>
            <a:ext cx="736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Основные показатели стационара за 12 </a:t>
            </a:r>
            <a:r>
              <a:rPr lang="ru-RU" sz="2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мес</a:t>
            </a:r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2022 года</a:t>
            </a:r>
          </a:p>
        </p:txBody>
      </p:sp>
      <p:pic>
        <p:nvPicPr>
          <p:cNvPr id="67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04CCDE55-34FB-4EC6-98C9-7184E204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92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DCFAC60D-8C66-4D0F-87B2-0A0D9C67F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0644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9" name="组合 88"/>
          <p:cNvGrpSpPr/>
          <p:nvPr/>
        </p:nvGrpSpPr>
        <p:grpSpPr>
          <a:xfrm>
            <a:off x="825050" y="4105098"/>
            <a:ext cx="1145120" cy="1113498"/>
            <a:chOff x="3273692" y="1099961"/>
            <a:chExt cx="1202093" cy="138808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1" name="Freeform 14"/>
            <p:cNvSpPr>
              <a:spLocks/>
            </p:cNvSpPr>
            <p:nvPr/>
          </p:nvSpPr>
          <p:spPr bwMode="auto">
            <a:xfrm>
              <a:off x="3345550" y="1141029"/>
              <a:ext cx="529701" cy="237166"/>
            </a:xfrm>
            <a:custGeom>
              <a:avLst/>
              <a:gdLst>
                <a:gd name="T0" fmla="*/ 0 w 516"/>
                <a:gd name="T1" fmla="*/ 231 h 231"/>
                <a:gd name="T2" fmla="*/ 398 w 516"/>
                <a:gd name="T3" fmla="*/ 0 h 231"/>
                <a:gd name="T4" fmla="*/ 516 w 516"/>
                <a:gd name="T5" fmla="*/ 0 h 231"/>
                <a:gd name="T6" fmla="*/ 516 w 516"/>
                <a:gd name="T7" fmla="*/ 231 h 231"/>
                <a:gd name="T8" fmla="*/ 0 w 51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31">
                  <a:moveTo>
                    <a:pt x="0" y="231"/>
                  </a:moveTo>
                  <a:lnTo>
                    <a:pt x="398" y="0"/>
                  </a:lnTo>
                  <a:lnTo>
                    <a:pt x="516" y="0"/>
                  </a:lnTo>
                  <a:lnTo>
                    <a:pt x="516" y="231"/>
                  </a:lnTo>
                  <a:lnTo>
                    <a:pt x="0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Freeform 15"/>
            <p:cNvSpPr>
              <a:spLocks/>
            </p:cNvSpPr>
            <p:nvPr/>
          </p:nvSpPr>
          <p:spPr bwMode="auto">
            <a:xfrm>
              <a:off x="3273692" y="1099961"/>
              <a:ext cx="1202093" cy="1388087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6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6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6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6" y="1352"/>
                  </a:lnTo>
                  <a:lnTo>
                    <a:pt x="0" y="10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组合 94"/>
          <p:cNvGrpSpPr/>
          <p:nvPr/>
        </p:nvGrpSpPr>
        <p:grpSpPr>
          <a:xfrm>
            <a:off x="2790643" y="4105098"/>
            <a:ext cx="1145120" cy="1113498"/>
            <a:chOff x="3273692" y="1099961"/>
            <a:chExt cx="1202093" cy="138808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7" name="Freeform 14"/>
            <p:cNvSpPr>
              <a:spLocks/>
            </p:cNvSpPr>
            <p:nvPr/>
          </p:nvSpPr>
          <p:spPr bwMode="auto">
            <a:xfrm>
              <a:off x="3345550" y="1141029"/>
              <a:ext cx="529701" cy="237166"/>
            </a:xfrm>
            <a:custGeom>
              <a:avLst/>
              <a:gdLst>
                <a:gd name="T0" fmla="*/ 0 w 516"/>
                <a:gd name="T1" fmla="*/ 231 h 231"/>
                <a:gd name="T2" fmla="*/ 398 w 516"/>
                <a:gd name="T3" fmla="*/ 0 h 231"/>
                <a:gd name="T4" fmla="*/ 516 w 516"/>
                <a:gd name="T5" fmla="*/ 0 h 231"/>
                <a:gd name="T6" fmla="*/ 516 w 516"/>
                <a:gd name="T7" fmla="*/ 231 h 231"/>
                <a:gd name="T8" fmla="*/ 0 w 51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31">
                  <a:moveTo>
                    <a:pt x="0" y="231"/>
                  </a:moveTo>
                  <a:lnTo>
                    <a:pt x="398" y="0"/>
                  </a:lnTo>
                  <a:lnTo>
                    <a:pt x="516" y="0"/>
                  </a:lnTo>
                  <a:lnTo>
                    <a:pt x="516" y="231"/>
                  </a:lnTo>
                  <a:lnTo>
                    <a:pt x="0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" name="Freeform 15"/>
            <p:cNvSpPr>
              <a:spLocks/>
            </p:cNvSpPr>
            <p:nvPr/>
          </p:nvSpPr>
          <p:spPr bwMode="auto">
            <a:xfrm>
              <a:off x="3273692" y="1099961"/>
              <a:ext cx="1202093" cy="1388087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6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6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6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6" y="1352"/>
                  </a:lnTo>
                  <a:lnTo>
                    <a:pt x="0" y="10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" name="组合 100"/>
          <p:cNvGrpSpPr/>
          <p:nvPr/>
        </p:nvGrpSpPr>
        <p:grpSpPr>
          <a:xfrm>
            <a:off x="4716878" y="4105098"/>
            <a:ext cx="1145120" cy="1113498"/>
            <a:chOff x="3273692" y="1099961"/>
            <a:chExt cx="1202093" cy="138808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3" name="Freeform 14"/>
            <p:cNvSpPr>
              <a:spLocks/>
            </p:cNvSpPr>
            <p:nvPr/>
          </p:nvSpPr>
          <p:spPr bwMode="auto">
            <a:xfrm>
              <a:off x="3345550" y="1141029"/>
              <a:ext cx="529701" cy="237166"/>
            </a:xfrm>
            <a:custGeom>
              <a:avLst/>
              <a:gdLst>
                <a:gd name="T0" fmla="*/ 0 w 516"/>
                <a:gd name="T1" fmla="*/ 231 h 231"/>
                <a:gd name="T2" fmla="*/ 398 w 516"/>
                <a:gd name="T3" fmla="*/ 0 h 231"/>
                <a:gd name="T4" fmla="*/ 516 w 516"/>
                <a:gd name="T5" fmla="*/ 0 h 231"/>
                <a:gd name="T6" fmla="*/ 516 w 516"/>
                <a:gd name="T7" fmla="*/ 231 h 231"/>
                <a:gd name="T8" fmla="*/ 0 w 51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31">
                  <a:moveTo>
                    <a:pt x="0" y="231"/>
                  </a:moveTo>
                  <a:lnTo>
                    <a:pt x="398" y="0"/>
                  </a:lnTo>
                  <a:lnTo>
                    <a:pt x="516" y="0"/>
                  </a:lnTo>
                  <a:lnTo>
                    <a:pt x="516" y="231"/>
                  </a:lnTo>
                  <a:lnTo>
                    <a:pt x="0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Freeform 15"/>
            <p:cNvSpPr>
              <a:spLocks/>
            </p:cNvSpPr>
            <p:nvPr/>
          </p:nvSpPr>
          <p:spPr bwMode="auto">
            <a:xfrm>
              <a:off x="3273692" y="1099961"/>
              <a:ext cx="1202093" cy="1388087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6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6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6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6" y="1352"/>
                  </a:lnTo>
                  <a:lnTo>
                    <a:pt x="0" y="10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7" name="组合 106"/>
          <p:cNvGrpSpPr/>
          <p:nvPr/>
        </p:nvGrpSpPr>
        <p:grpSpPr>
          <a:xfrm>
            <a:off x="6643112" y="4105098"/>
            <a:ext cx="1145120" cy="1113498"/>
            <a:chOff x="3273692" y="1099961"/>
            <a:chExt cx="1202093" cy="138808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9" name="Freeform 14"/>
            <p:cNvSpPr>
              <a:spLocks/>
            </p:cNvSpPr>
            <p:nvPr/>
          </p:nvSpPr>
          <p:spPr bwMode="auto">
            <a:xfrm>
              <a:off x="3345550" y="1141029"/>
              <a:ext cx="529701" cy="237166"/>
            </a:xfrm>
            <a:custGeom>
              <a:avLst/>
              <a:gdLst>
                <a:gd name="T0" fmla="*/ 0 w 516"/>
                <a:gd name="T1" fmla="*/ 231 h 231"/>
                <a:gd name="T2" fmla="*/ 398 w 516"/>
                <a:gd name="T3" fmla="*/ 0 h 231"/>
                <a:gd name="T4" fmla="*/ 516 w 516"/>
                <a:gd name="T5" fmla="*/ 0 h 231"/>
                <a:gd name="T6" fmla="*/ 516 w 516"/>
                <a:gd name="T7" fmla="*/ 231 h 231"/>
                <a:gd name="T8" fmla="*/ 0 w 51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31">
                  <a:moveTo>
                    <a:pt x="0" y="231"/>
                  </a:moveTo>
                  <a:lnTo>
                    <a:pt x="398" y="0"/>
                  </a:lnTo>
                  <a:lnTo>
                    <a:pt x="516" y="0"/>
                  </a:lnTo>
                  <a:lnTo>
                    <a:pt x="516" y="231"/>
                  </a:lnTo>
                  <a:lnTo>
                    <a:pt x="0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Freeform 15"/>
            <p:cNvSpPr>
              <a:spLocks/>
            </p:cNvSpPr>
            <p:nvPr/>
          </p:nvSpPr>
          <p:spPr bwMode="auto">
            <a:xfrm>
              <a:off x="3273692" y="1099961"/>
              <a:ext cx="1202093" cy="1388087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6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6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6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6" y="1352"/>
                  </a:lnTo>
                  <a:lnTo>
                    <a:pt x="0" y="10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3" name="组合 112"/>
          <p:cNvGrpSpPr/>
          <p:nvPr/>
        </p:nvGrpSpPr>
        <p:grpSpPr>
          <a:xfrm>
            <a:off x="8569346" y="4105098"/>
            <a:ext cx="1145120" cy="1113498"/>
            <a:chOff x="3273691" y="1099961"/>
            <a:chExt cx="1202093" cy="138808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5" name="Freeform 14"/>
            <p:cNvSpPr>
              <a:spLocks/>
            </p:cNvSpPr>
            <p:nvPr/>
          </p:nvSpPr>
          <p:spPr bwMode="auto">
            <a:xfrm>
              <a:off x="3345550" y="1141029"/>
              <a:ext cx="529701" cy="237166"/>
            </a:xfrm>
            <a:custGeom>
              <a:avLst/>
              <a:gdLst>
                <a:gd name="T0" fmla="*/ 0 w 516"/>
                <a:gd name="T1" fmla="*/ 231 h 231"/>
                <a:gd name="T2" fmla="*/ 398 w 516"/>
                <a:gd name="T3" fmla="*/ 0 h 231"/>
                <a:gd name="T4" fmla="*/ 516 w 516"/>
                <a:gd name="T5" fmla="*/ 0 h 231"/>
                <a:gd name="T6" fmla="*/ 516 w 516"/>
                <a:gd name="T7" fmla="*/ 231 h 231"/>
                <a:gd name="T8" fmla="*/ 0 w 51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31">
                  <a:moveTo>
                    <a:pt x="0" y="231"/>
                  </a:moveTo>
                  <a:lnTo>
                    <a:pt x="398" y="0"/>
                  </a:lnTo>
                  <a:lnTo>
                    <a:pt x="516" y="0"/>
                  </a:lnTo>
                  <a:lnTo>
                    <a:pt x="516" y="231"/>
                  </a:lnTo>
                  <a:lnTo>
                    <a:pt x="0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" name="Freeform 15"/>
            <p:cNvSpPr>
              <a:spLocks/>
            </p:cNvSpPr>
            <p:nvPr/>
          </p:nvSpPr>
          <p:spPr bwMode="auto">
            <a:xfrm>
              <a:off x="3273691" y="1099961"/>
              <a:ext cx="1202093" cy="1388087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6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6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6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6" y="1352"/>
                  </a:lnTo>
                  <a:lnTo>
                    <a:pt x="0" y="10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2" name="组合 141"/>
          <p:cNvGrpSpPr/>
          <p:nvPr/>
        </p:nvGrpSpPr>
        <p:grpSpPr>
          <a:xfrm>
            <a:off x="4131248" y="1269270"/>
            <a:ext cx="3726971" cy="1653834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3" name="同心圆 23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endParaRPr>
            </a:p>
          </p:txBody>
        </p:sp>
        <p:sp>
          <p:nvSpPr>
            <p:cNvPr id="164" name="椭圆 237"/>
            <p:cNvSpPr/>
            <p:nvPr/>
          </p:nvSpPr>
          <p:spPr>
            <a:xfrm>
              <a:off x="392113" y="760413"/>
              <a:ext cx="3825874" cy="3825874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endParaRPr>
            </a:p>
          </p:txBody>
        </p:sp>
      </p:grpSp>
      <p:sp>
        <p:nvSpPr>
          <p:cNvPr id="165" name="矩形 144"/>
          <p:cNvSpPr/>
          <p:nvPr/>
        </p:nvSpPr>
        <p:spPr>
          <a:xfrm>
            <a:off x="4814025" y="1557578"/>
            <a:ext cx="2669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42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Структура</a:t>
            </a:r>
            <a:r>
              <a:rPr kumimoji="0" lang="kk-KZ" altLang="zh-CN" sz="3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населения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7" name="Rectangle 4"/>
          <p:cNvSpPr txBox="1">
            <a:spLocks noChangeArrowheads="1"/>
          </p:cNvSpPr>
          <p:nvPr/>
        </p:nvSpPr>
        <p:spPr bwMode="auto">
          <a:xfrm>
            <a:off x="655804" y="5820934"/>
            <a:ext cx="1574817" cy="15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zh-CN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Общее количество</a:t>
            </a:r>
            <a:r>
              <a:rPr kumimoji="0" lang="kk-KZ" altLang="zh-CN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9" name="Rectangle 4"/>
          <p:cNvSpPr txBox="1">
            <a:spLocks noChangeArrowheads="1"/>
          </p:cNvSpPr>
          <p:nvPr/>
        </p:nvSpPr>
        <p:spPr bwMode="auto">
          <a:xfrm>
            <a:off x="2657977" y="5746311"/>
            <a:ext cx="1307411" cy="30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zh-CN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Взрослое население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1" name="Rectangle 4"/>
          <p:cNvSpPr txBox="1">
            <a:spLocks noChangeArrowheads="1"/>
          </p:cNvSpPr>
          <p:nvPr/>
        </p:nvSpPr>
        <p:spPr bwMode="auto">
          <a:xfrm>
            <a:off x="4656119" y="5746311"/>
            <a:ext cx="1307411" cy="30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lvl="0"/>
            <a:r>
              <a:rPr lang="kk-K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Дети до 14 лет                                 </a:t>
            </a:r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2" name="Rectangle 4"/>
          <p:cNvSpPr txBox="1">
            <a:spLocks noChangeArrowheads="1"/>
          </p:cNvSpPr>
          <p:nvPr/>
        </p:nvSpPr>
        <p:spPr bwMode="auto">
          <a:xfrm>
            <a:off x="4557227" y="6278866"/>
            <a:ext cx="1307411" cy="30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3" name="Rectangle 4"/>
          <p:cNvSpPr txBox="1">
            <a:spLocks noChangeArrowheads="1"/>
          </p:cNvSpPr>
          <p:nvPr/>
        </p:nvSpPr>
        <p:spPr bwMode="auto">
          <a:xfrm>
            <a:off x="6627382" y="5639108"/>
            <a:ext cx="1307411" cy="30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zh-CN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15-1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  <a:r>
              <a:rPr kumimoji="0" lang="kk-KZ" altLang="zh-CN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лет 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5" name="Rectangle 4"/>
          <p:cNvSpPr txBox="1">
            <a:spLocks noChangeArrowheads="1"/>
          </p:cNvSpPr>
          <p:nvPr/>
        </p:nvSpPr>
        <p:spPr bwMode="auto">
          <a:xfrm>
            <a:off x="8488200" y="5676523"/>
            <a:ext cx="1307411" cy="30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zh-CN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ЖФВ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cxnSp>
        <p:nvCxnSpPr>
          <p:cNvPr id="177" name="直接连接符 156"/>
          <p:cNvCxnSpPr/>
          <p:nvPr/>
        </p:nvCxnSpPr>
        <p:spPr>
          <a:xfrm>
            <a:off x="5836818" y="2936109"/>
            <a:ext cx="0" cy="45585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cxnSp>
        <p:nvCxnSpPr>
          <p:cNvPr id="178" name="直接连接符 157"/>
          <p:cNvCxnSpPr>
            <a:cxnSpLocks/>
          </p:cNvCxnSpPr>
          <p:nvPr/>
        </p:nvCxnSpPr>
        <p:spPr>
          <a:xfrm>
            <a:off x="1368053" y="3378955"/>
            <a:ext cx="9676613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grpSp>
        <p:nvGrpSpPr>
          <p:cNvPr id="179" name="组合 158"/>
          <p:cNvGrpSpPr/>
          <p:nvPr/>
        </p:nvGrpSpPr>
        <p:grpSpPr>
          <a:xfrm>
            <a:off x="1292894" y="3382053"/>
            <a:ext cx="150319" cy="408143"/>
            <a:chOff x="7709522" y="2128667"/>
            <a:chExt cx="157798" cy="508792"/>
          </a:xfrm>
          <a:solidFill>
            <a:srgbClr val="FF0000"/>
          </a:solidFill>
        </p:grpSpPr>
        <p:sp>
          <p:nvSpPr>
            <p:cNvPr id="180" name="六边形 159"/>
            <p:cNvSpPr/>
            <p:nvPr/>
          </p:nvSpPr>
          <p:spPr>
            <a:xfrm>
              <a:off x="7709522" y="2500070"/>
              <a:ext cx="157798" cy="137389"/>
            </a:xfrm>
            <a:prstGeom prst="hexagon">
              <a:avLst/>
            </a:prstGeom>
            <a:grp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endParaRPr>
            </a:p>
          </p:txBody>
        </p:sp>
        <p:cxnSp>
          <p:nvCxnSpPr>
            <p:cNvPr id="181" name="直接连接符 160"/>
            <p:cNvCxnSpPr/>
            <p:nvPr/>
          </p:nvCxnSpPr>
          <p:spPr>
            <a:xfrm>
              <a:off x="7784211" y="2128667"/>
              <a:ext cx="0" cy="378694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</p:cxnSp>
      </p:grpSp>
      <p:grpSp>
        <p:nvGrpSpPr>
          <p:cNvPr id="182" name="组合 161"/>
          <p:cNvGrpSpPr/>
          <p:nvPr/>
        </p:nvGrpSpPr>
        <p:grpSpPr>
          <a:xfrm>
            <a:off x="3240534" y="3382053"/>
            <a:ext cx="150319" cy="408143"/>
            <a:chOff x="7709522" y="2128667"/>
            <a:chExt cx="157798" cy="508792"/>
          </a:xfrm>
          <a:solidFill>
            <a:srgbClr val="FF0000"/>
          </a:solidFill>
        </p:grpSpPr>
        <p:sp>
          <p:nvSpPr>
            <p:cNvPr id="183" name="六边形 162"/>
            <p:cNvSpPr/>
            <p:nvPr/>
          </p:nvSpPr>
          <p:spPr>
            <a:xfrm>
              <a:off x="7709522" y="2500070"/>
              <a:ext cx="157798" cy="137389"/>
            </a:xfrm>
            <a:prstGeom prst="hexagon">
              <a:avLst/>
            </a:prstGeom>
            <a:grp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endParaRPr>
            </a:p>
          </p:txBody>
        </p:sp>
        <p:cxnSp>
          <p:nvCxnSpPr>
            <p:cNvPr id="184" name="直接连接符 163"/>
            <p:cNvCxnSpPr/>
            <p:nvPr/>
          </p:nvCxnSpPr>
          <p:spPr>
            <a:xfrm>
              <a:off x="7784211" y="2128667"/>
              <a:ext cx="0" cy="378694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</p:cxnSp>
      </p:grpSp>
      <p:grpSp>
        <p:nvGrpSpPr>
          <p:cNvPr id="185" name="组合 164"/>
          <p:cNvGrpSpPr/>
          <p:nvPr/>
        </p:nvGrpSpPr>
        <p:grpSpPr>
          <a:xfrm>
            <a:off x="5066068" y="3378955"/>
            <a:ext cx="150319" cy="408143"/>
            <a:chOff x="7709522" y="2128667"/>
            <a:chExt cx="157798" cy="508792"/>
          </a:xfrm>
          <a:solidFill>
            <a:srgbClr val="FF0000"/>
          </a:solidFill>
        </p:grpSpPr>
        <p:sp>
          <p:nvSpPr>
            <p:cNvPr id="186" name="六边形 165"/>
            <p:cNvSpPr/>
            <p:nvPr/>
          </p:nvSpPr>
          <p:spPr>
            <a:xfrm>
              <a:off x="7709522" y="2500070"/>
              <a:ext cx="157798" cy="137389"/>
            </a:xfrm>
            <a:prstGeom prst="hexagon">
              <a:avLst/>
            </a:prstGeom>
            <a:grp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endParaRPr>
            </a:p>
          </p:txBody>
        </p:sp>
        <p:cxnSp>
          <p:nvCxnSpPr>
            <p:cNvPr id="187" name="直接连接符 166"/>
            <p:cNvCxnSpPr/>
            <p:nvPr/>
          </p:nvCxnSpPr>
          <p:spPr>
            <a:xfrm>
              <a:off x="7784211" y="2128667"/>
              <a:ext cx="0" cy="378694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</p:cxnSp>
      </p:grpSp>
      <p:grpSp>
        <p:nvGrpSpPr>
          <p:cNvPr id="188" name="组合 167"/>
          <p:cNvGrpSpPr/>
          <p:nvPr/>
        </p:nvGrpSpPr>
        <p:grpSpPr>
          <a:xfrm>
            <a:off x="6999066" y="3379277"/>
            <a:ext cx="150319" cy="408143"/>
            <a:chOff x="7709522" y="2128667"/>
            <a:chExt cx="157798" cy="508792"/>
          </a:xfrm>
          <a:solidFill>
            <a:srgbClr val="FF0000"/>
          </a:solidFill>
        </p:grpSpPr>
        <p:sp>
          <p:nvSpPr>
            <p:cNvPr id="189" name="六边形 168"/>
            <p:cNvSpPr/>
            <p:nvPr/>
          </p:nvSpPr>
          <p:spPr>
            <a:xfrm>
              <a:off x="7709522" y="2500070"/>
              <a:ext cx="157798" cy="137389"/>
            </a:xfrm>
            <a:prstGeom prst="hexagon">
              <a:avLst/>
            </a:prstGeom>
            <a:grp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endParaRPr>
            </a:p>
          </p:txBody>
        </p:sp>
        <p:cxnSp>
          <p:nvCxnSpPr>
            <p:cNvPr id="190" name="直接连接符 169"/>
            <p:cNvCxnSpPr/>
            <p:nvPr/>
          </p:nvCxnSpPr>
          <p:spPr>
            <a:xfrm>
              <a:off x="7784211" y="2128667"/>
              <a:ext cx="0" cy="378694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</p:cxnSp>
      </p:grpSp>
      <p:grpSp>
        <p:nvGrpSpPr>
          <p:cNvPr id="191" name="组合 170"/>
          <p:cNvGrpSpPr/>
          <p:nvPr/>
        </p:nvGrpSpPr>
        <p:grpSpPr>
          <a:xfrm>
            <a:off x="8950717" y="3382053"/>
            <a:ext cx="150319" cy="408143"/>
            <a:chOff x="7709522" y="2128667"/>
            <a:chExt cx="157798" cy="508792"/>
          </a:xfrm>
          <a:solidFill>
            <a:srgbClr val="FF0000"/>
          </a:solidFill>
        </p:grpSpPr>
        <p:sp>
          <p:nvSpPr>
            <p:cNvPr id="192" name="六边形 171"/>
            <p:cNvSpPr/>
            <p:nvPr/>
          </p:nvSpPr>
          <p:spPr>
            <a:xfrm>
              <a:off x="7709522" y="2500070"/>
              <a:ext cx="157798" cy="137389"/>
            </a:xfrm>
            <a:prstGeom prst="hexagon">
              <a:avLst/>
            </a:prstGeom>
            <a:grp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endParaRPr>
            </a:p>
          </p:txBody>
        </p:sp>
        <p:cxnSp>
          <p:nvCxnSpPr>
            <p:cNvPr id="193" name="直接连接符 172"/>
            <p:cNvCxnSpPr/>
            <p:nvPr/>
          </p:nvCxnSpPr>
          <p:spPr>
            <a:xfrm>
              <a:off x="7784211" y="2128667"/>
              <a:ext cx="0" cy="378694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</p:cxnSp>
      </p:grpSp>
      <p:sp>
        <p:nvSpPr>
          <p:cNvPr id="2" name="Прямоугольник 1"/>
          <p:cNvSpPr/>
          <p:nvPr/>
        </p:nvSpPr>
        <p:spPr>
          <a:xfrm>
            <a:off x="816276" y="4461792"/>
            <a:ext cx="118706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50038</a:t>
            </a: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0392" y="4443139"/>
            <a:ext cx="83388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35821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6807" y="4496224"/>
            <a:ext cx="92603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12028</a:t>
            </a: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00036" y="4485863"/>
            <a:ext cx="7040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kk-KZ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189</a:t>
            </a: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5" name="组合 112"/>
          <p:cNvGrpSpPr/>
          <p:nvPr/>
        </p:nvGrpSpPr>
        <p:grpSpPr>
          <a:xfrm>
            <a:off x="10494707" y="4081833"/>
            <a:ext cx="1145120" cy="1113498"/>
            <a:chOff x="3273692" y="1099961"/>
            <a:chExt cx="1202093" cy="138808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7" name="Freeform 14"/>
            <p:cNvSpPr>
              <a:spLocks/>
            </p:cNvSpPr>
            <p:nvPr/>
          </p:nvSpPr>
          <p:spPr bwMode="auto">
            <a:xfrm>
              <a:off x="3345550" y="1141029"/>
              <a:ext cx="529701" cy="237166"/>
            </a:xfrm>
            <a:custGeom>
              <a:avLst/>
              <a:gdLst>
                <a:gd name="T0" fmla="*/ 0 w 516"/>
                <a:gd name="T1" fmla="*/ 231 h 231"/>
                <a:gd name="T2" fmla="*/ 398 w 516"/>
                <a:gd name="T3" fmla="*/ 0 h 231"/>
                <a:gd name="T4" fmla="*/ 516 w 516"/>
                <a:gd name="T5" fmla="*/ 0 h 231"/>
                <a:gd name="T6" fmla="*/ 516 w 516"/>
                <a:gd name="T7" fmla="*/ 231 h 231"/>
                <a:gd name="T8" fmla="*/ 0 w 51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31">
                  <a:moveTo>
                    <a:pt x="0" y="231"/>
                  </a:moveTo>
                  <a:lnTo>
                    <a:pt x="398" y="0"/>
                  </a:lnTo>
                  <a:lnTo>
                    <a:pt x="516" y="0"/>
                  </a:lnTo>
                  <a:lnTo>
                    <a:pt x="516" y="231"/>
                  </a:lnTo>
                  <a:lnTo>
                    <a:pt x="0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8" name="Freeform 15"/>
            <p:cNvSpPr>
              <a:spLocks/>
            </p:cNvSpPr>
            <p:nvPr/>
          </p:nvSpPr>
          <p:spPr bwMode="auto">
            <a:xfrm>
              <a:off x="3273692" y="1099961"/>
              <a:ext cx="1202093" cy="1388087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6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6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6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6" y="1352"/>
                  </a:lnTo>
                  <a:lnTo>
                    <a:pt x="0" y="10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286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0" name="Rectangle 4"/>
          <p:cNvSpPr txBox="1">
            <a:spLocks noChangeArrowheads="1"/>
          </p:cNvSpPr>
          <p:nvPr/>
        </p:nvSpPr>
        <p:spPr bwMode="auto">
          <a:xfrm>
            <a:off x="10349019" y="5677663"/>
            <a:ext cx="1551008" cy="22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zh-CN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Пенсионеры 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201" name="组合 170"/>
          <p:cNvGrpSpPr/>
          <p:nvPr/>
        </p:nvGrpSpPr>
        <p:grpSpPr>
          <a:xfrm>
            <a:off x="10973517" y="3365299"/>
            <a:ext cx="150319" cy="408143"/>
            <a:chOff x="7709522" y="2128667"/>
            <a:chExt cx="157798" cy="508792"/>
          </a:xfrm>
          <a:solidFill>
            <a:srgbClr val="FF0000"/>
          </a:solidFill>
        </p:grpSpPr>
        <p:sp>
          <p:nvSpPr>
            <p:cNvPr id="202" name="六边形 171"/>
            <p:cNvSpPr/>
            <p:nvPr/>
          </p:nvSpPr>
          <p:spPr>
            <a:xfrm>
              <a:off x="7709522" y="2500070"/>
              <a:ext cx="157798" cy="137389"/>
            </a:xfrm>
            <a:prstGeom prst="hexagon">
              <a:avLst/>
            </a:prstGeom>
            <a:grp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endParaRPr>
            </a:p>
          </p:txBody>
        </p:sp>
        <p:cxnSp>
          <p:nvCxnSpPr>
            <p:cNvPr id="203" name="直接连接符 172"/>
            <p:cNvCxnSpPr/>
            <p:nvPr/>
          </p:nvCxnSpPr>
          <p:spPr>
            <a:xfrm>
              <a:off x="7784211" y="2128667"/>
              <a:ext cx="0" cy="378694"/>
            </a:xfrm>
            <a:prstGeom prst="line">
              <a:avLst/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9C60CB4-8B87-4FA0-89DC-C190D3C18B5F}"/>
              </a:ext>
            </a:extLst>
          </p:cNvPr>
          <p:cNvSpPr txBox="1"/>
          <p:nvPr/>
        </p:nvSpPr>
        <p:spPr>
          <a:xfrm>
            <a:off x="226108" y="396138"/>
            <a:ext cx="601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k-KZ" sz="2400" b="1" dirty="0">
                <a:solidFill>
                  <a:srgbClr val="002060"/>
                </a:solidFill>
              </a:rPr>
              <a:t>Основные показатели поликлиники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0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741561A3-0F70-4BDB-BE84-4AE88E10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BB7A85B-3983-4CC4-A3FE-FE0EA83B4AE5}"/>
              </a:ext>
            </a:extLst>
          </p:cNvPr>
          <p:cNvSpPr/>
          <p:nvPr/>
        </p:nvSpPr>
        <p:spPr>
          <a:xfrm>
            <a:off x="8696082" y="4461792"/>
            <a:ext cx="83388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13532</a:t>
            </a:r>
            <a:endParaRPr lang="zh-C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7E11EBE5-E994-40F6-BA38-A428CDF155EC}"/>
              </a:ext>
            </a:extLst>
          </p:cNvPr>
          <p:cNvSpPr/>
          <p:nvPr/>
        </p:nvSpPr>
        <p:spPr>
          <a:xfrm>
            <a:off x="10715247" y="4457670"/>
            <a:ext cx="7040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8049</a:t>
            </a:r>
            <a:endParaRPr lang="zh-C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20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037743E7-22EA-4D40-94DF-711683A5DE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9966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5995498" y="4023153"/>
            <a:ext cx="1770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Младенческая сметность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995498" y="4782956"/>
            <a:ext cx="1868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Смертность на дому 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8988" y="5469308"/>
            <a:ext cx="19144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Охват скринингом</a:t>
            </a:r>
          </a:p>
          <a:p>
            <a:endParaRPr lang="kk-K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kk-KZ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995498" y="3270583"/>
            <a:ext cx="195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Всего родилось детей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5" name="组合 1"/>
          <p:cNvGrpSpPr/>
          <p:nvPr/>
        </p:nvGrpSpPr>
        <p:grpSpPr>
          <a:xfrm>
            <a:off x="643606" y="1147460"/>
            <a:ext cx="11061007" cy="4306244"/>
            <a:chOff x="494661" y="1417708"/>
            <a:chExt cx="8143137" cy="3170266"/>
          </a:xfrm>
        </p:grpSpPr>
        <p:sp>
          <p:nvSpPr>
            <p:cNvPr id="56" name="矩形 69"/>
            <p:cNvSpPr/>
            <p:nvPr/>
          </p:nvSpPr>
          <p:spPr>
            <a:xfrm>
              <a:off x="505976" y="1417708"/>
              <a:ext cx="8130024" cy="37201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矩形 70"/>
            <p:cNvSpPr/>
            <p:nvPr/>
          </p:nvSpPr>
          <p:spPr>
            <a:xfrm>
              <a:off x="953953" y="1465217"/>
              <a:ext cx="135999" cy="2265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矩形 71"/>
            <p:cNvSpPr/>
            <p:nvPr/>
          </p:nvSpPr>
          <p:spPr>
            <a:xfrm>
              <a:off x="2122933" y="1465217"/>
              <a:ext cx="999810" cy="271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zh-CN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Количество</a:t>
              </a:r>
              <a:r>
                <a:rPr lang="ru-RU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矩形 72"/>
            <p:cNvSpPr/>
            <p:nvPr/>
          </p:nvSpPr>
          <p:spPr>
            <a:xfrm>
              <a:off x="3571218" y="1465217"/>
              <a:ext cx="257506" cy="271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zh-CN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%</a:t>
              </a:r>
              <a:endPara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矩形 73"/>
            <p:cNvSpPr/>
            <p:nvPr/>
          </p:nvSpPr>
          <p:spPr>
            <a:xfrm>
              <a:off x="5774669" y="1479094"/>
              <a:ext cx="970307" cy="271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zh-CN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Количество</a:t>
              </a:r>
              <a:endPara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矩形 74"/>
            <p:cNvSpPr/>
            <p:nvPr/>
          </p:nvSpPr>
          <p:spPr>
            <a:xfrm>
              <a:off x="7822997" y="1479094"/>
              <a:ext cx="257506" cy="271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zh-CN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%</a:t>
              </a:r>
              <a:endPara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矩形 75"/>
            <p:cNvSpPr/>
            <p:nvPr/>
          </p:nvSpPr>
          <p:spPr>
            <a:xfrm>
              <a:off x="505976" y="1883226"/>
              <a:ext cx="937263" cy="271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Всего ЖФВ</a:t>
              </a:r>
              <a:endParaRPr lang="en-US" altLang="zh-CN" sz="1800" dirty="0">
                <a:solidFill>
                  <a:srgbClr val="394A5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矩形 76"/>
            <p:cNvSpPr/>
            <p:nvPr/>
          </p:nvSpPr>
          <p:spPr>
            <a:xfrm>
              <a:off x="515225" y="2359806"/>
              <a:ext cx="1792860" cy="475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 абсолютными</a:t>
              </a:r>
            </a:p>
            <a:p>
              <a:r>
                <a:rPr lang="kk-KZ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Противопоказаниями </a:t>
              </a:r>
              <a:endParaRPr lang="en-US" altLang="zh-C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矩形 77"/>
            <p:cNvSpPr/>
            <p:nvPr/>
          </p:nvSpPr>
          <p:spPr>
            <a:xfrm>
              <a:off x="528881" y="2993126"/>
              <a:ext cx="1260620" cy="475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Охвачено </a:t>
              </a:r>
            </a:p>
            <a:p>
              <a:r>
                <a:rPr lang="kk-KZ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контрацепсией</a:t>
              </a:r>
              <a:endParaRPr lang="en-US" altLang="zh-CN" sz="1800" dirty="0">
                <a:solidFill>
                  <a:srgbClr val="394A5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矩形 78"/>
            <p:cNvSpPr/>
            <p:nvPr/>
          </p:nvSpPr>
          <p:spPr>
            <a:xfrm>
              <a:off x="548153" y="3603728"/>
              <a:ext cx="1083600" cy="271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Беременных</a:t>
              </a:r>
              <a:endParaRPr lang="ru-RU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矩形 79"/>
            <p:cNvSpPr/>
            <p:nvPr/>
          </p:nvSpPr>
          <p:spPr>
            <a:xfrm>
              <a:off x="528881" y="4169650"/>
              <a:ext cx="135999" cy="2265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altLang="zh-CN" dirty="0">
                <a:solidFill>
                  <a:srgbClr val="394A5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7" name="直接连接符 2"/>
            <p:cNvCxnSpPr/>
            <p:nvPr/>
          </p:nvCxnSpPr>
          <p:spPr>
            <a:xfrm>
              <a:off x="494661" y="2281474"/>
              <a:ext cx="81315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80"/>
            <p:cNvCxnSpPr/>
            <p:nvPr/>
          </p:nvCxnSpPr>
          <p:spPr>
            <a:xfrm>
              <a:off x="506203" y="2909025"/>
              <a:ext cx="81315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81"/>
            <p:cNvCxnSpPr/>
            <p:nvPr/>
          </p:nvCxnSpPr>
          <p:spPr>
            <a:xfrm>
              <a:off x="506203" y="3468675"/>
              <a:ext cx="81315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82"/>
            <p:cNvCxnSpPr/>
            <p:nvPr/>
          </p:nvCxnSpPr>
          <p:spPr>
            <a:xfrm>
              <a:off x="506203" y="4028325"/>
              <a:ext cx="81315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83"/>
            <p:cNvCxnSpPr/>
            <p:nvPr/>
          </p:nvCxnSpPr>
          <p:spPr>
            <a:xfrm>
              <a:off x="506203" y="4587974"/>
              <a:ext cx="81315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椭圆 13"/>
            <p:cNvSpPr/>
            <p:nvPr/>
          </p:nvSpPr>
          <p:spPr>
            <a:xfrm>
              <a:off x="2208105" y="1906383"/>
              <a:ext cx="932932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13532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椭圆 86"/>
            <p:cNvSpPr/>
            <p:nvPr/>
          </p:nvSpPr>
          <p:spPr>
            <a:xfrm>
              <a:off x="2208105" y="2465438"/>
              <a:ext cx="914638" cy="288182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105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椭圆 89"/>
            <p:cNvSpPr/>
            <p:nvPr/>
          </p:nvSpPr>
          <p:spPr>
            <a:xfrm>
              <a:off x="2208105" y="3052583"/>
              <a:ext cx="914638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105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椭圆 92"/>
            <p:cNvSpPr/>
            <p:nvPr/>
          </p:nvSpPr>
          <p:spPr>
            <a:xfrm>
              <a:off x="2208105" y="3612233"/>
              <a:ext cx="914638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661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椭圆 95"/>
            <p:cNvSpPr/>
            <p:nvPr/>
          </p:nvSpPr>
          <p:spPr>
            <a:xfrm>
              <a:off x="2208105" y="4171883"/>
              <a:ext cx="834424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600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椭圆 98"/>
            <p:cNvSpPr/>
            <p:nvPr/>
          </p:nvSpPr>
          <p:spPr>
            <a:xfrm>
              <a:off x="3416197" y="2465438"/>
              <a:ext cx="792607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0,78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椭圆 101"/>
            <p:cNvSpPr/>
            <p:nvPr/>
          </p:nvSpPr>
          <p:spPr>
            <a:xfrm>
              <a:off x="3308882" y="3597815"/>
              <a:ext cx="899922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4,88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椭圆 104"/>
            <p:cNvSpPr/>
            <p:nvPr/>
          </p:nvSpPr>
          <p:spPr>
            <a:xfrm>
              <a:off x="3308881" y="4169650"/>
              <a:ext cx="954222" cy="268842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90,77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椭圆 110"/>
            <p:cNvSpPr/>
            <p:nvPr/>
          </p:nvSpPr>
          <p:spPr>
            <a:xfrm>
              <a:off x="5985907" y="1898282"/>
              <a:ext cx="661468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椭圆 113"/>
            <p:cNvSpPr/>
            <p:nvPr/>
          </p:nvSpPr>
          <p:spPr>
            <a:xfrm>
              <a:off x="5974791" y="3065978"/>
              <a:ext cx="608456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481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椭圆 116"/>
            <p:cNvSpPr/>
            <p:nvPr/>
          </p:nvSpPr>
          <p:spPr>
            <a:xfrm>
              <a:off x="5936396" y="4171883"/>
              <a:ext cx="710978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椭圆 122"/>
            <p:cNvSpPr/>
            <p:nvPr/>
          </p:nvSpPr>
          <p:spPr>
            <a:xfrm>
              <a:off x="7620646" y="3052583"/>
              <a:ext cx="829153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3,56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椭圆 125"/>
            <p:cNvSpPr/>
            <p:nvPr/>
          </p:nvSpPr>
          <p:spPr>
            <a:xfrm>
              <a:off x="7620646" y="3578702"/>
              <a:ext cx="829153" cy="279800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椭圆 128"/>
            <p:cNvSpPr/>
            <p:nvPr/>
          </p:nvSpPr>
          <p:spPr>
            <a:xfrm>
              <a:off x="7620041" y="4171883"/>
              <a:ext cx="829757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1" name="椭圆 110"/>
          <p:cNvSpPr/>
          <p:nvPr/>
        </p:nvSpPr>
        <p:spPr>
          <a:xfrm>
            <a:off x="10322169" y="1749223"/>
            <a:ext cx="1127080" cy="405110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690842" y="4717669"/>
            <a:ext cx="2204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800" b="1" dirty="0">
                <a:latin typeface="Calibri" panose="020F0502020204030204" pitchFamily="34" charset="0"/>
                <a:cs typeface="Calibri" panose="020F0502020204030204" pitchFamily="34" charset="0"/>
              </a:rPr>
              <a:t>Встало на Д учет до </a:t>
            </a:r>
          </a:p>
          <a:p>
            <a:r>
              <a:rPr lang="kk-KZ" sz="1800" b="1" dirty="0">
                <a:latin typeface="Calibri" panose="020F0502020204030204" pitchFamily="34" charset="0"/>
                <a:cs typeface="Calibri" panose="020F0502020204030204" pitchFamily="34" charset="0"/>
              </a:rPr>
              <a:t>12 недель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3" name="直接连接符 83"/>
          <p:cNvCxnSpPr/>
          <p:nvPr/>
        </p:nvCxnSpPr>
        <p:spPr>
          <a:xfrm>
            <a:off x="654160" y="6237312"/>
            <a:ext cx="110453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椭圆 98"/>
          <p:cNvSpPr/>
          <p:nvPr/>
        </p:nvSpPr>
        <p:spPr>
          <a:xfrm>
            <a:off x="4612566" y="1800235"/>
            <a:ext cx="1076043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椭圆 95"/>
          <p:cNvSpPr/>
          <p:nvPr/>
        </p:nvSpPr>
        <p:spPr>
          <a:xfrm>
            <a:off x="2971016" y="5553391"/>
            <a:ext cx="1133417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631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4392465" y="5569576"/>
            <a:ext cx="1224134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95,46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椭圆 95"/>
          <p:cNvSpPr/>
          <p:nvPr/>
        </p:nvSpPr>
        <p:spPr>
          <a:xfrm>
            <a:off x="8035239" y="5553391"/>
            <a:ext cx="878631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ru-RU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椭圆 95"/>
          <p:cNvSpPr/>
          <p:nvPr/>
        </p:nvSpPr>
        <p:spPr>
          <a:xfrm>
            <a:off x="10322993" y="5553390"/>
            <a:ext cx="1126256" cy="370283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椭圆 101"/>
          <p:cNvSpPr/>
          <p:nvPr/>
        </p:nvSpPr>
        <p:spPr>
          <a:xfrm>
            <a:off x="4466224" y="3385922"/>
            <a:ext cx="1222385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椭圆 110"/>
          <p:cNvSpPr/>
          <p:nvPr/>
        </p:nvSpPr>
        <p:spPr>
          <a:xfrm>
            <a:off x="8087389" y="2541591"/>
            <a:ext cx="913587" cy="389534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椭圆 113"/>
          <p:cNvSpPr/>
          <p:nvPr/>
        </p:nvSpPr>
        <p:spPr>
          <a:xfrm>
            <a:off x="8035239" y="4095003"/>
            <a:ext cx="878631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966826" y="5482183"/>
            <a:ext cx="1868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alibri" panose="020F0502020204030204" pitchFamily="34" charset="0"/>
                <a:cs typeface="Calibri" panose="020F0502020204030204" pitchFamily="34" charset="0"/>
              </a:rPr>
              <a:t>Детская смертность 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004090" y="2469500"/>
            <a:ext cx="1914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Материнская смертность </a:t>
            </a:r>
          </a:p>
          <a:p>
            <a:endParaRPr lang="kk-K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kk-KZ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983237" y="1668075"/>
            <a:ext cx="1914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Calibri" panose="020F0502020204030204" pitchFamily="34" charset="0"/>
                <a:cs typeface="Calibri" panose="020F0502020204030204" pitchFamily="34" charset="0"/>
              </a:rPr>
              <a:t>Критические беременные </a:t>
            </a:r>
          </a:p>
          <a:p>
            <a:r>
              <a:rPr lang="kk-KZ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椭圆 110"/>
          <p:cNvSpPr/>
          <p:nvPr/>
        </p:nvSpPr>
        <p:spPr>
          <a:xfrm>
            <a:off x="10345647" y="2570615"/>
            <a:ext cx="1103602" cy="326907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5DB89C9A-1751-46B4-B9E2-7AB45AAA42EB}"/>
              </a:ext>
            </a:extLst>
          </p:cNvPr>
          <p:cNvSpPr txBox="1"/>
          <p:nvPr/>
        </p:nvSpPr>
        <p:spPr>
          <a:xfrm>
            <a:off x="563772" y="365064"/>
            <a:ext cx="495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k-KZ" sz="2400" b="1" dirty="0">
                <a:solidFill>
                  <a:srgbClr val="002060"/>
                </a:solidFill>
              </a:rPr>
              <a:t>Охрана материнства и детства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72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0C9EDDC3-A9C4-43CB-A7B5-00CD3D087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755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D15BF160-0E79-44AC-8F4D-2E10D5B70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0467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0" name="그룹 64">
            <a:extLst>
              <a:ext uri="{FF2B5EF4-FFF2-40B4-BE49-F238E27FC236}">
                <a16:creationId xmlns:a16="http://schemas.microsoft.com/office/drawing/2014/main" xmlns="" id="{8A9A57F5-1072-4CC7-9768-A985528BA4A0}"/>
              </a:ext>
            </a:extLst>
          </p:cNvPr>
          <p:cNvGrpSpPr/>
          <p:nvPr/>
        </p:nvGrpSpPr>
        <p:grpSpPr>
          <a:xfrm>
            <a:off x="1328220" y="4575917"/>
            <a:ext cx="3892427" cy="827075"/>
            <a:chOff x="1832146" y="1840455"/>
            <a:chExt cx="3892427" cy="827075"/>
          </a:xfrm>
          <a:solidFill>
            <a:schemeClr val="bg1">
              <a:lumMod val="75000"/>
            </a:schemeClr>
          </a:solidFill>
        </p:grpSpPr>
        <p:sp>
          <p:nvSpPr>
            <p:cNvPr id="141" name="Round Same Side Corner Rectangle 8">
              <a:extLst>
                <a:ext uri="{FF2B5EF4-FFF2-40B4-BE49-F238E27FC236}">
                  <a16:creationId xmlns:a16="http://schemas.microsoft.com/office/drawing/2014/main" xmlns="" id="{9A1473B6-CB4A-42AE-8AAF-95E7E11D0E9E}"/>
                </a:ext>
              </a:extLst>
            </p:cNvPr>
            <p:cNvSpPr/>
            <p:nvPr/>
          </p:nvSpPr>
          <p:spPr>
            <a:xfrm>
              <a:off x="1832146" y="1840455"/>
              <a:ext cx="298201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2" name="Round Same Side Corner Rectangle 8">
              <a:extLst>
                <a:ext uri="{FF2B5EF4-FFF2-40B4-BE49-F238E27FC236}">
                  <a16:creationId xmlns:a16="http://schemas.microsoft.com/office/drawing/2014/main" xmlns="" id="{CABE5468-8551-46B2-8A8D-A74798F2B0BE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3" name="Round Same Side Corner Rectangle 8">
              <a:extLst>
                <a:ext uri="{FF2B5EF4-FFF2-40B4-BE49-F238E27FC236}">
                  <a16:creationId xmlns:a16="http://schemas.microsoft.com/office/drawing/2014/main" xmlns="" id="{D7FB04B9-FE9E-4727-ABD3-BBD714605EE9}"/>
                </a:ext>
              </a:extLst>
            </p:cNvPr>
            <p:cNvSpPr/>
            <p:nvPr/>
          </p:nvSpPr>
          <p:spPr>
            <a:xfrm>
              <a:off x="2627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4" name="Round Same Side Corner Rectangle 8">
              <a:extLst>
                <a:ext uri="{FF2B5EF4-FFF2-40B4-BE49-F238E27FC236}">
                  <a16:creationId xmlns:a16="http://schemas.microsoft.com/office/drawing/2014/main" xmlns="" id="{A05A6070-4651-4B87-B27D-C9D87123ECFA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5" name="Round Same Side Corner Rectangle 8">
              <a:extLst>
                <a:ext uri="{FF2B5EF4-FFF2-40B4-BE49-F238E27FC236}">
                  <a16:creationId xmlns:a16="http://schemas.microsoft.com/office/drawing/2014/main" xmlns="" id="{6E17C603-1D30-4BA1-B619-4E1791813326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6" name="Round Same Side Corner Rectangle 8">
              <a:extLst>
                <a:ext uri="{FF2B5EF4-FFF2-40B4-BE49-F238E27FC236}">
                  <a16:creationId xmlns:a16="http://schemas.microsoft.com/office/drawing/2014/main" xmlns="" id="{ACD85B48-84E1-45BA-8C86-8A3E7C9085F1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7" name="Round Same Side Corner Rectangle 8">
              <a:extLst>
                <a:ext uri="{FF2B5EF4-FFF2-40B4-BE49-F238E27FC236}">
                  <a16:creationId xmlns:a16="http://schemas.microsoft.com/office/drawing/2014/main" xmlns="" id="{8F4145A9-D800-4F6C-A6E7-E9D8AE66903E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8" name="Round Same Side Corner Rectangle 8">
              <a:extLst>
                <a:ext uri="{FF2B5EF4-FFF2-40B4-BE49-F238E27FC236}">
                  <a16:creationId xmlns:a16="http://schemas.microsoft.com/office/drawing/2014/main" xmlns="" id="{037F8D2C-57FF-43FC-8AD8-D03108D8F701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9" name="Round Same Side Corner Rectangle 8">
              <a:extLst>
                <a:ext uri="{FF2B5EF4-FFF2-40B4-BE49-F238E27FC236}">
                  <a16:creationId xmlns:a16="http://schemas.microsoft.com/office/drawing/2014/main" xmlns="" id="{193E797A-DAB6-4F38-BEAF-DE10E60A7403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0" name="Round Same Side Corner Rectangle 8">
              <a:extLst>
                <a:ext uri="{FF2B5EF4-FFF2-40B4-BE49-F238E27FC236}">
                  <a16:creationId xmlns:a16="http://schemas.microsoft.com/office/drawing/2014/main" xmlns="" id="{C6F2B559-DF28-4496-B72F-FFCFFF25E0FE}"/>
                </a:ext>
              </a:extLst>
            </p:cNvPr>
            <p:cNvSpPr/>
            <p:nvPr/>
          </p:nvSpPr>
          <p:spPr>
            <a:xfrm>
              <a:off x="5410543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9C556C77-2E0C-4AB6-BAB7-6EADF95913B3}"/>
              </a:ext>
            </a:extLst>
          </p:cNvPr>
          <p:cNvSpPr txBox="1"/>
          <p:nvPr/>
        </p:nvSpPr>
        <p:spPr>
          <a:xfrm>
            <a:off x="453077" y="4725019"/>
            <a:ext cx="873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0,7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D9A64F9-A787-44B7-A1CF-1E321670A9D7}"/>
              </a:ext>
            </a:extLst>
          </p:cNvPr>
          <p:cNvSpPr txBox="1"/>
          <p:nvPr/>
        </p:nvSpPr>
        <p:spPr>
          <a:xfrm>
            <a:off x="7230185" y="2027373"/>
            <a:ext cx="4268518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0070C0"/>
                </a:solidFill>
                <a:cs typeface="Arial" pitchFamily="34" charset="0"/>
              </a:rPr>
              <a:t>План – 2000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0070C0"/>
                </a:solidFill>
                <a:cs typeface="Arial" pitchFamily="34" charset="0"/>
              </a:rPr>
              <a:t>Прошли – 2000, 100% 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0070C0"/>
                </a:solidFill>
                <a:cs typeface="Arial" pitchFamily="34" charset="0"/>
              </a:rPr>
              <a:t>Выявление   КРР – 0 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0070C0"/>
                </a:solidFill>
                <a:cs typeface="Arial" pitchFamily="34" charset="0"/>
              </a:rPr>
              <a:t>Выявлено доброкачественное новообразование - 111</a:t>
            </a:r>
            <a:endParaRPr lang="ru-RU" altLang="ko-KR" sz="18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6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8691EB50-11EC-477A-9648-DD043BF13CEF}"/>
              </a:ext>
            </a:extLst>
          </p:cNvPr>
          <p:cNvSpPr txBox="1"/>
          <p:nvPr/>
        </p:nvSpPr>
        <p:spPr>
          <a:xfrm>
            <a:off x="7286020" y="5783362"/>
            <a:ext cx="369811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55439" y="1473655"/>
            <a:ext cx="3913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altLang="ko-KR" sz="2000" b="1" u="sng" dirty="0">
                <a:solidFill>
                  <a:srgbClr val="0070C0"/>
                </a:solidFill>
                <a:cs typeface="Arial" pitchFamily="34" charset="0"/>
              </a:rPr>
              <a:t>Скрининг на выявление КРР 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7438420" y="4144318"/>
            <a:ext cx="4030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altLang="ko-KR" sz="2000" b="1" u="sng" dirty="0">
                <a:solidFill>
                  <a:srgbClr val="FF0000"/>
                </a:solidFill>
                <a:cs typeface="Arial" pitchFamily="34" charset="0"/>
              </a:rPr>
              <a:t>Скрининг на выявление РМЖ </a:t>
            </a:r>
          </a:p>
        </p:txBody>
      </p:sp>
      <p:sp>
        <p:nvSpPr>
          <p:cNvPr id="17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D9A64F9-A787-44B7-A1CF-1E321670A9D7}"/>
              </a:ext>
            </a:extLst>
          </p:cNvPr>
          <p:cNvSpPr txBox="1"/>
          <p:nvPr/>
        </p:nvSpPr>
        <p:spPr>
          <a:xfrm>
            <a:off x="7230185" y="4698449"/>
            <a:ext cx="4822360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FF0000"/>
                </a:solidFill>
                <a:cs typeface="Arial" pitchFamily="34" charset="0"/>
              </a:rPr>
              <a:t>План – 1700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FF0000"/>
                </a:solidFill>
                <a:cs typeface="Arial" pitchFamily="34" charset="0"/>
              </a:rPr>
              <a:t>Прошли – 1709, 100% 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FF0000"/>
                </a:solidFill>
                <a:cs typeface="Arial" pitchFamily="34" charset="0"/>
              </a:rPr>
              <a:t>Выявление РМЖ   –  9 (все 1 стадии)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FF0000"/>
                </a:solidFill>
                <a:cs typeface="Arial" pitchFamily="34" charset="0"/>
              </a:rPr>
              <a:t>Выявлено доброкачественное новообразование - 379</a:t>
            </a:r>
          </a:p>
          <a:p>
            <a:endParaRPr lang="kk-KZ" altLang="ko-KR" sz="1800" b="1" dirty="0">
              <a:solidFill>
                <a:srgbClr val="FF0000"/>
              </a:solidFill>
              <a:cs typeface="Arial" pitchFamily="34" charset="0"/>
            </a:endParaRPr>
          </a:p>
          <a:p>
            <a:endParaRPr lang="kk-KZ" altLang="ko-KR" sz="1800" b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2053" name="Picture 5" descr="Рекомендации по предотвращению рака толстой кишки, Министерство  здравоохранени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5579" r="11985" b="10772"/>
          <a:stretch/>
        </p:blipFill>
        <p:spPr bwMode="auto">
          <a:xfrm>
            <a:off x="6021652" y="2260684"/>
            <a:ext cx="906979" cy="92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Значок стетоскопа и груди Рак молочной железы Awarenes -го мира октябрь  Иллюстрация вектора - иллюстрации насчитывающей ярлык, доктор: 1281198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83" y="5092737"/>
            <a:ext cx="1142940" cy="81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8691EB50-11EC-477A-9648-DD043BF13CEF}"/>
              </a:ext>
            </a:extLst>
          </p:cNvPr>
          <p:cNvSpPr txBox="1"/>
          <p:nvPr/>
        </p:nvSpPr>
        <p:spPr>
          <a:xfrm>
            <a:off x="7438420" y="5935762"/>
            <a:ext cx="369811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0588" y="1398578"/>
            <a:ext cx="373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Выявлено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407707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85553" y="214407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accent1"/>
                </a:solidFill>
              </a:rPr>
              <a:t>КРР </a:t>
            </a:r>
          </a:p>
        </p:txBody>
      </p:sp>
      <p:grpSp>
        <p:nvGrpSpPr>
          <p:cNvPr id="73" name="그룹 64">
            <a:extLst>
              <a:ext uri="{FF2B5EF4-FFF2-40B4-BE49-F238E27FC236}">
                <a16:creationId xmlns:a16="http://schemas.microsoft.com/office/drawing/2014/main" xmlns="" id="{8A9A57F5-1072-4CC7-9768-A985528BA4A0}"/>
              </a:ext>
            </a:extLst>
          </p:cNvPr>
          <p:cNvGrpSpPr/>
          <p:nvPr/>
        </p:nvGrpSpPr>
        <p:grpSpPr>
          <a:xfrm>
            <a:off x="1338762" y="5628780"/>
            <a:ext cx="3892427" cy="827075"/>
            <a:chOff x="1832146" y="1840455"/>
            <a:chExt cx="3892427" cy="827075"/>
          </a:xfrm>
          <a:solidFill>
            <a:schemeClr val="bg1">
              <a:lumMod val="75000"/>
            </a:schemeClr>
          </a:solidFill>
        </p:grpSpPr>
        <p:sp>
          <p:nvSpPr>
            <p:cNvPr id="74" name="Round Same Side Corner Rectangle 8">
              <a:extLst>
                <a:ext uri="{FF2B5EF4-FFF2-40B4-BE49-F238E27FC236}">
                  <a16:creationId xmlns:a16="http://schemas.microsoft.com/office/drawing/2014/main" xmlns="" id="{9A1473B6-CB4A-42AE-8AAF-95E7E11D0E9E}"/>
                </a:ext>
              </a:extLst>
            </p:cNvPr>
            <p:cNvSpPr/>
            <p:nvPr/>
          </p:nvSpPr>
          <p:spPr>
            <a:xfrm>
              <a:off x="1832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75" name="Round Same Side Corner Rectangle 8">
              <a:extLst>
                <a:ext uri="{FF2B5EF4-FFF2-40B4-BE49-F238E27FC236}">
                  <a16:creationId xmlns:a16="http://schemas.microsoft.com/office/drawing/2014/main" xmlns="" id="{CABE5468-8551-46B2-8A8D-A74798F2B0BE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76" name="Round Same Side Corner Rectangle 8">
              <a:extLst>
                <a:ext uri="{FF2B5EF4-FFF2-40B4-BE49-F238E27FC236}">
                  <a16:creationId xmlns:a16="http://schemas.microsoft.com/office/drawing/2014/main" xmlns="" id="{D7FB04B9-FE9E-4727-ABD3-BBD714605EE9}"/>
                </a:ext>
              </a:extLst>
            </p:cNvPr>
            <p:cNvSpPr/>
            <p:nvPr/>
          </p:nvSpPr>
          <p:spPr>
            <a:xfrm>
              <a:off x="2627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8" name="Round Same Side Corner Rectangle 8">
              <a:extLst>
                <a:ext uri="{FF2B5EF4-FFF2-40B4-BE49-F238E27FC236}">
                  <a16:creationId xmlns:a16="http://schemas.microsoft.com/office/drawing/2014/main" xmlns="" id="{A05A6070-4651-4B87-B27D-C9D87123ECFA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9" name="Round Same Side Corner Rectangle 8">
              <a:extLst>
                <a:ext uri="{FF2B5EF4-FFF2-40B4-BE49-F238E27FC236}">
                  <a16:creationId xmlns:a16="http://schemas.microsoft.com/office/drawing/2014/main" xmlns="" id="{6E17C603-1D30-4BA1-B619-4E1791813326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10" name="Round Same Side Corner Rectangle 8">
              <a:extLst>
                <a:ext uri="{FF2B5EF4-FFF2-40B4-BE49-F238E27FC236}">
                  <a16:creationId xmlns:a16="http://schemas.microsoft.com/office/drawing/2014/main" xmlns="" id="{ACD85B48-84E1-45BA-8C86-8A3E7C9085F1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11" name="Round Same Side Corner Rectangle 8">
              <a:extLst>
                <a:ext uri="{FF2B5EF4-FFF2-40B4-BE49-F238E27FC236}">
                  <a16:creationId xmlns:a16="http://schemas.microsoft.com/office/drawing/2014/main" xmlns="" id="{8F4145A9-D800-4F6C-A6E7-E9D8AE66903E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12" name="Round Same Side Corner Rectangle 8">
              <a:extLst>
                <a:ext uri="{FF2B5EF4-FFF2-40B4-BE49-F238E27FC236}">
                  <a16:creationId xmlns:a16="http://schemas.microsoft.com/office/drawing/2014/main" xmlns="" id="{037F8D2C-57FF-43FC-8AD8-D03108D8F701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13" name="Round Same Side Corner Rectangle 8">
              <a:extLst>
                <a:ext uri="{FF2B5EF4-FFF2-40B4-BE49-F238E27FC236}">
                  <a16:creationId xmlns:a16="http://schemas.microsoft.com/office/drawing/2014/main" xmlns="" id="{193E797A-DAB6-4F38-BEAF-DE10E60A7403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14" name="Round Same Side Corner Rectangle 8">
              <a:extLst>
                <a:ext uri="{FF2B5EF4-FFF2-40B4-BE49-F238E27FC236}">
                  <a16:creationId xmlns:a16="http://schemas.microsoft.com/office/drawing/2014/main" xmlns="" id="{C6F2B559-DF28-4496-B72F-FFCFFF25E0FE}"/>
                </a:ext>
              </a:extLst>
            </p:cNvPr>
            <p:cNvSpPr/>
            <p:nvPr/>
          </p:nvSpPr>
          <p:spPr>
            <a:xfrm>
              <a:off x="5410543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9C556C77-2E0C-4AB6-BAB7-6EADF95913B3}"/>
              </a:ext>
            </a:extLst>
          </p:cNvPr>
          <p:cNvSpPr txBox="1"/>
          <p:nvPr/>
        </p:nvSpPr>
        <p:spPr>
          <a:xfrm>
            <a:off x="396261" y="5878598"/>
            <a:ext cx="1002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30,4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8564" y="3343997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accent1"/>
                </a:solidFill>
              </a:rPr>
              <a:t>ДН</a:t>
            </a:r>
          </a:p>
        </p:txBody>
      </p:sp>
      <p:grpSp>
        <p:nvGrpSpPr>
          <p:cNvPr id="116" name="그룹 64">
            <a:extLst>
              <a:ext uri="{FF2B5EF4-FFF2-40B4-BE49-F238E27FC236}">
                <a16:creationId xmlns:a16="http://schemas.microsoft.com/office/drawing/2014/main" xmlns="" id="{8A9A57F5-1072-4CC7-9768-A985528BA4A0}"/>
              </a:ext>
            </a:extLst>
          </p:cNvPr>
          <p:cNvGrpSpPr/>
          <p:nvPr/>
        </p:nvGrpSpPr>
        <p:grpSpPr>
          <a:xfrm>
            <a:off x="1296978" y="1855199"/>
            <a:ext cx="3892427" cy="827075"/>
            <a:chOff x="1832146" y="1840455"/>
            <a:chExt cx="3892427" cy="827075"/>
          </a:xfrm>
          <a:solidFill>
            <a:schemeClr val="bg1">
              <a:lumMod val="75000"/>
            </a:schemeClr>
          </a:solidFill>
        </p:grpSpPr>
        <p:sp>
          <p:nvSpPr>
            <p:cNvPr id="117" name="Round Same Side Corner Rectangle 8">
              <a:extLst>
                <a:ext uri="{FF2B5EF4-FFF2-40B4-BE49-F238E27FC236}">
                  <a16:creationId xmlns:a16="http://schemas.microsoft.com/office/drawing/2014/main" xmlns="" id="{9A1473B6-CB4A-42AE-8AAF-95E7E11D0E9E}"/>
                </a:ext>
              </a:extLst>
            </p:cNvPr>
            <p:cNvSpPr/>
            <p:nvPr/>
          </p:nvSpPr>
          <p:spPr>
            <a:xfrm>
              <a:off x="1832146" y="1840455"/>
              <a:ext cx="298201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18" name="Round Same Side Corner Rectangle 8">
              <a:extLst>
                <a:ext uri="{FF2B5EF4-FFF2-40B4-BE49-F238E27FC236}">
                  <a16:creationId xmlns:a16="http://schemas.microsoft.com/office/drawing/2014/main" xmlns="" id="{CABE5468-8551-46B2-8A8D-A74798F2B0BE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19" name="Round Same Side Corner Rectangle 8">
              <a:extLst>
                <a:ext uri="{FF2B5EF4-FFF2-40B4-BE49-F238E27FC236}">
                  <a16:creationId xmlns:a16="http://schemas.microsoft.com/office/drawing/2014/main" xmlns="" id="{D7FB04B9-FE9E-4727-ABD3-BBD714605EE9}"/>
                </a:ext>
              </a:extLst>
            </p:cNvPr>
            <p:cNvSpPr/>
            <p:nvPr/>
          </p:nvSpPr>
          <p:spPr>
            <a:xfrm>
              <a:off x="2627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0" name="Round Same Side Corner Rectangle 8">
              <a:extLst>
                <a:ext uri="{FF2B5EF4-FFF2-40B4-BE49-F238E27FC236}">
                  <a16:creationId xmlns:a16="http://schemas.microsoft.com/office/drawing/2014/main" xmlns="" id="{A05A6070-4651-4B87-B27D-C9D87123ECFA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1" name="Round Same Side Corner Rectangle 8">
              <a:extLst>
                <a:ext uri="{FF2B5EF4-FFF2-40B4-BE49-F238E27FC236}">
                  <a16:creationId xmlns:a16="http://schemas.microsoft.com/office/drawing/2014/main" xmlns="" id="{6E17C603-1D30-4BA1-B619-4E1791813326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2" name="Round Same Side Corner Rectangle 8">
              <a:extLst>
                <a:ext uri="{FF2B5EF4-FFF2-40B4-BE49-F238E27FC236}">
                  <a16:creationId xmlns:a16="http://schemas.microsoft.com/office/drawing/2014/main" xmlns="" id="{ACD85B48-84E1-45BA-8C86-8A3E7C9085F1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3" name="Round Same Side Corner Rectangle 8">
              <a:extLst>
                <a:ext uri="{FF2B5EF4-FFF2-40B4-BE49-F238E27FC236}">
                  <a16:creationId xmlns:a16="http://schemas.microsoft.com/office/drawing/2014/main" xmlns="" id="{8F4145A9-D800-4F6C-A6E7-E9D8AE66903E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4" name="Round Same Side Corner Rectangle 8">
              <a:extLst>
                <a:ext uri="{FF2B5EF4-FFF2-40B4-BE49-F238E27FC236}">
                  <a16:creationId xmlns:a16="http://schemas.microsoft.com/office/drawing/2014/main" xmlns="" id="{037F8D2C-57FF-43FC-8AD8-D03108D8F701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5" name="Round Same Side Corner Rectangle 8">
              <a:extLst>
                <a:ext uri="{FF2B5EF4-FFF2-40B4-BE49-F238E27FC236}">
                  <a16:creationId xmlns:a16="http://schemas.microsoft.com/office/drawing/2014/main" xmlns="" id="{193E797A-DAB6-4F38-BEAF-DE10E60A7403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6" name="Round Same Side Corner Rectangle 8">
              <a:extLst>
                <a:ext uri="{FF2B5EF4-FFF2-40B4-BE49-F238E27FC236}">
                  <a16:creationId xmlns:a16="http://schemas.microsoft.com/office/drawing/2014/main" xmlns="" id="{C6F2B559-DF28-4496-B72F-FFCFFF25E0FE}"/>
                </a:ext>
              </a:extLst>
            </p:cNvPr>
            <p:cNvSpPr/>
            <p:nvPr/>
          </p:nvSpPr>
          <p:spPr>
            <a:xfrm>
              <a:off x="5410543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9C556C77-2E0C-4AB6-BAB7-6EADF95913B3}"/>
              </a:ext>
            </a:extLst>
          </p:cNvPr>
          <p:cNvSpPr txBox="1"/>
          <p:nvPr/>
        </p:nvSpPr>
        <p:spPr>
          <a:xfrm>
            <a:off x="456523" y="2006653"/>
            <a:ext cx="873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485511" y="4104043"/>
            <a:ext cx="373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Выявлено 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5285553" y="4725019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800" b="1" dirty="0">
                <a:solidFill>
                  <a:srgbClr val="FF0000"/>
                </a:solidFill>
              </a:rPr>
              <a:t>РМЖ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30" name="그룹 64">
            <a:extLst>
              <a:ext uri="{FF2B5EF4-FFF2-40B4-BE49-F238E27FC236}">
                <a16:creationId xmlns:a16="http://schemas.microsoft.com/office/drawing/2014/main" xmlns="" id="{8A9A57F5-1072-4CC7-9768-A985528BA4A0}"/>
              </a:ext>
            </a:extLst>
          </p:cNvPr>
          <p:cNvGrpSpPr/>
          <p:nvPr/>
        </p:nvGrpSpPr>
        <p:grpSpPr>
          <a:xfrm>
            <a:off x="1338762" y="2980327"/>
            <a:ext cx="3892427" cy="827075"/>
            <a:chOff x="1832146" y="1840455"/>
            <a:chExt cx="3892427" cy="827075"/>
          </a:xfrm>
          <a:solidFill>
            <a:schemeClr val="bg1">
              <a:lumMod val="75000"/>
            </a:schemeClr>
          </a:solidFill>
        </p:grpSpPr>
        <p:sp>
          <p:nvSpPr>
            <p:cNvPr id="131" name="Round Same Side Corner Rectangle 8">
              <a:extLst>
                <a:ext uri="{FF2B5EF4-FFF2-40B4-BE49-F238E27FC236}">
                  <a16:creationId xmlns:a16="http://schemas.microsoft.com/office/drawing/2014/main" xmlns="" id="{9A1473B6-CB4A-42AE-8AAF-95E7E11D0E9E}"/>
                </a:ext>
              </a:extLst>
            </p:cNvPr>
            <p:cNvSpPr/>
            <p:nvPr/>
          </p:nvSpPr>
          <p:spPr>
            <a:xfrm>
              <a:off x="1832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2" name="Round Same Side Corner Rectangle 8">
              <a:extLst>
                <a:ext uri="{FF2B5EF4-FFF2-40B4-BE49-F238E27FC236}">
                  <a16:creationId xmlns:a16="http://schemas.microsoft.com/office/drawing/2014/main" xmlns="" id="{CABE5468-8551-46B2-8A8D-A74798F2B0BE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3" name="Round Same Side Corner Rectangle 8">
              <a:extLst>
                <a:ext uri="{FF2B5EF4-FFF2-40B4-BE49-F238E27FC236}">
                  <a16:creationId xmlns:a16="http://schemas.microsoft.com/office/drawing/2014/main" xmlns="" id="{D7FB04B9-FE9E-4727-ABD3-BBD714605EE9}"/>
                </a:ext>
              </a:extLst>
            </p:cNvPr>
            <p:cNvSpPr/>
            <p:nvPr/>
          </p:nvSpPr>
          <p:spPr>
            <a:xfrm>
              <a:off x="2627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4" name="Round Same Side Corner Rectangle 8">
              <a:extLst>
                <a:ext uri="{FF2B5EF4-FFF2-40B4-BE49-F238E27FC236}">
                  <a16:creationId xmlns:a16="http://schemas.microsoft.com/office/drawing/2014/main" xmlns="" id="{A05A6070-4651-4B87-B27D-C9D87123ECFA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5" name="Round Same Side Corner Rectangle 8">
              <a:extLst>
                <a:ext uri="{FF2B5EF4-FFF2-40B4-BE49-F238E27FC236}">
                  <a16:creationId xmlns:a16="http://schemas.microsoft.com/office/drawing/2014/main" xmlns="" id="{6E17C603-1D30-4BA1-B619-4E1791813326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6" name="Round Same Side Corner Rectangle 8">
              <a:extLst>
                <a:ext uri="{FF2B5EF4-FFF2-40B4-BE49-F238E27FC236}">
                  <a16:creationId xmlns:a16="http://schemas.microsoft.com/office/drawing/2014/main" xmlns="" id="{ACD85B48-84E1-45BA-8C86-8A3E7C9085F1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7" name="Round Same Side Corner Rectangle 8">
              <a:extLst>
                <a:ext uri="{FF2B5EF4-FFF2-40B4-BE49-F238E27FC236}">
                  <a16:creationId xmlns:a16="http://schemas.microsoft.com/office/drawing/2014/main" xmlns="" id="{8F4145A9-D800-4F6C-A6E7-E9D8AE66903E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5" name="Round Same Side Corner Rectangle 8">
              <a:extLst>
                <a:ext uri="{FF2B5EF4-FFF2-40B4-BE49-F238E27FC236}">
                  <a16:creationId xmlns:a16="http://schemas.microsoft.com/office/drawing/2014/main" xmlns="" id="{037F8D2C-57FF-43FC-8AD8-D03108D8F701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6" name="Round Same Side Corner Rectangle 8">
              <a:extLst>
                <a:ext uri="{FF2B5EF4-FFF2-40B4-BE49-F238E27FC236}">
                  <a16:creationId xmlns:a16="http://schemas.microsoft.com/office/drawing/2014/main" xmlns="" id="{193E797A-DAB6-4F38-BEAF-DE10E60A7403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7" name="Round Same Side Corner Rectangle 8">
              <a:extLst>
                <a:ext uri="{FF2B5EF4-FFF2-40B4-BE49-F238E27FC236}">
                  <a16:creationId xmlns:a16="http://schemas.microsoft.com/office/drawing/2014/main" xmlns="" id="{C6F2B559-DF28-4496-B72F-FFCFFF25E0FE}"/>
                </a:ext>
              </a:extLst>
            </p:cNvPr>
            <p:cNvSpPr/>
            <p:nvPr/>
          </p:nvSpPr>
          <p:spPr>
            <a:xfrm>
              <a:off x="5410543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9C556C77-2E0C-4AB6-BAB7-6EADF95913B3}"/>
              </a:ext>
            </a:extLst>
          </p:cNvPr>
          <p:cNvSpPr txBox="1"/>
          <p:nvPr/>
        </p:nvSpPr>
        <p:spPr>
          <a:xfrm>
            <a:off x="400473" y="3178118"/>
            <a:ext cx="1002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5,5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5333658" y="5924941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ДН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F2E4812C-5CB6-4297-A7B0-1579E22910FB}"/>
              </a:ext>
            </a:extLst>
          </p:cNvPr>
          <p:cNvSpPr txBox="1"/>
          <p:nvPr/>
        </p:nvSpPr>
        <p:spPr>
          <a:xfrm>
            <a:off x="563772" y="365064"/>
            <a:ext cx="596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k-KZ" sz="2400" b="1" dirty="0">
                <a:solidFill>
                  <a:srgbClr val="002060"/>
                </a:solidFill>
              </a:rPr>
              <a:t>Проведение скрининговых осмотров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70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EB8B6748-08AB-469E-A48D-5FE15322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47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F347DCA7-2D1D-4E9A-870B-911393581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748" y="4927759"/>
            <a:ext cx="962971" cy="74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0930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7" name="그룹 101">
            <a:extLst>
              <a:ext uri="{FF2B5EF4-FFF2-40B4-BE49-F238E27FC236}">
                <a16:creationId xmlns:a16="http://schemas.microsoft.com/office/drawing/2014/main" xmlns="" id="{A908DC2D-A36A-4A7F-A4D6-A3BBABD8D13C}"/>
              </a:ext>
            </a:extLst>
          </p:cNvPr>
          <p:cNvGrpSpPr/>
          <p:nvPr/>
        </p:nvGrpSpPr>
        <p:grpSpPr>
          <a:xfrm>
            <a:off x="1647210" y="1844824"/>
            <a:ext cx="3929151" cy="827075"/>
            <a:chOff x="1795422" y="1840455"/>
            <a:chExt cx="3929151" cy="827075"/>
          </a:xfrm>
          <a:solidFill>
            <a:schemeClr val="bg1">
              <a:lumMod val="75000"/>
            </a:schemeClr>
          </a:solidFill>
        </p:grpSpPr>
        <p:sp>
          <p:nvSpPr>
            <p:cNvPr id="78" name="Round Same Side Corner Rectangle 8">
              <a:extLst>
                <a:ext uri="{FF2B5EF4-FFF2-40B4-BE49-F238E27FC236}">
                  <a16:creationId xmlns:a16="http://schemas.microsoft.com/office/drawing/2014/main" xmlns="" id="{1A01B555-A9E6-4A53-9E54-FE4187B5656D}"/>
                </a:ext>
              </a:extLst>
            </p:cNvPr>
            <p:cNvSpPr/>
            <p:nvPr/>
          </p:nvSpPr>
          <p:spPr>
            <a:xfrm>
              <a:off x="1795422" y="1855844"/>
              <a:ext cx="335260" cy="811686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79" name="Round Same Side Corner Rectangle 8">
              <a:extLst>
                <a:ext uri="{FF2B5EF4-FFF2-40B4-BE49-F238E27FC236}">
                  <a16:creationId xmlns:a16="http://schemas.microsoft.com/office/drawing/2014/main" xmlns="" id="{D41C463A-0F05-438B-A15F-9405C8392319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0" name="Round Same Side Corner Rectangle 8">
              <a:extLst>
                <a:ext uri="{FF2B5EF4-FFF2-40B4-BE49-F238E27FC236}">
                  <a16:creationId xmlns:a16="http://schemas.microsoft.com/office/drawing/2014/main" xmlns="" id="{A39CE52F-718D-43E3-95CE-C2AAFF192AE2}"/>
                </a:ext>
              </a:extLst>
            </p:cNvPr>
            <p:cNvSpPr/>
            <p:nvPr/>
          </p:nvSpPr>
          <p:spPr>
            <a:xfrm>
              <a:off x="2627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1" name="Round Same Side Corner Rectangle 8">
              <a:extLst>
                <a:ext uri="{FF2B5EF4-FFF2-40B4-BE49-F238E27FC236}">
                  <a16:creationId xmlns:a16="http://schemas.microsoft.com/office/drawing/2014/main" xmlns="" id="{93905BE8-13C4-4420-B234-2E9BAC125A19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2" name="Round Same Side Corner Rectangle 8">
              <a:extLst>
                <a:ext uri="{FF2B5EF4-FFF2-40B4-BE49-F238E27FC236}">
                  <a16:creationId xmlns:a16="http://schemas.microsoft.com/office/drawing/2014/main" xmlns="" id="{5C52C68F-FA86-47CA-A3EB-8499DBD72E3D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3" name="Round Same Side Corner Rectangle 8">
              <a:extLst>
                <a:ext uri="{FF2B5EF4-FFF2-40B4-BE49-F238E27FC236}">
                  <a16:creationId xmlns:a16="http://schemas.microsoft.com/office/drawing/2014/main" xmlns="" id="{01892CCF-A61F-424C-A633-B494C80CB7A9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4" name="Round Same Side Corner Rectangle 8">
              <a:extLst>
                <a:ext uri="{FF2B5EF4-FFF2-40B4-BE49-F238E27FC236}">
                  <a16:creationId xmlns:a16="http://schemas.microsoft.com/office/drawing/2014/main" xmlns="" id="{BA3B04BE-E7E0-4DB8-A444-FA27FFA8862B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5" name="Round Same Side Corner Rectangle 8">
              <a:extLst>
                <a:ext uri="{FF2B5EF4-FFF2-40B4-BE49-F238E27FC236}">
                  <a16:creationId xmlns:a16="http://schemas.microsoft.com/office/drawing/2014/main" xmlns="" id="{38B11529-6501-4521-8D14-50AE31BF1DDD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6" name="Round Same Side Corner Rectangle 8">
              <a:extLst>
                <a:ext uri="{FF2B5EF4-FFF2-40B4-BE49-F238E27FC236}">
                  <a16:creationId xmlns:a16="http://schemas.microsoft.com/office/drawing/2014/main" xmlns="" id="{8C5DC27E-66D9-4B9E-8934-66BF0A19567F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7" name="Round Same Side Corner Rectangle 8">
              <a:extLst>
                <a:ext uri="{FF2B5EF4-FFF2-40B4-BE49-F238E27FC236}">
                  <a16:creationId xmlns:a16="http://schemas.microsoft.com/office/drawing/2014/main" xmlns="" id="{E397030C-D8C4-4797-9603-D3EEB472BC96}"/>
                </a:ext>
              </a:extLst>
            </p:cNvPr>
            <p:cNvSpPr/>
            <p:nvPr/>
          </p:nvSpPr>
          <p:spPr>
            <a:xfrm>
              <a:off x="5410543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grpSp>
        <p:nvGrpSpPr>
          <p:cNvPr id="99" name="그룹 112">
            <a:extLst>
              <a:ext uri="{FF2B5EF4-FFF2-40B4-BE49-F238E27FC236}">
                <a16:creationId xmlns:a16="http://schemas.microsoft.com/office/drawing/2014/main" xmlns="" id="{16FB677E-5FDB-4CE9-A557-09CACED88328}"/>
              </a:ext>
            </a:extLst>
          </p:cNvPr>
          <p:cNvGrpSpPr/>
          <p:nvPr/>
        </p:nvGrpSpPr>
        <p:grpSpPr>
          <a:xfrm>
            <a:off x="1647210" y="4274902"/>
            <a:ext cx="3892427" cy="827075"/>
            <a:chOff x="1832146" y="1840455"/>
            <a:chExt cx="3892427" cy="827075"/>
          </a:xfrm>
          <a:solidFill>
            <a:schemeClr val="bg1">
              <a:lumMod val="75000"/>
            </a:schemeClr>
          </a:solidFill>
        </p:grpSpPr>
        <p:sp>
          <p:nvSpPr>
            <p:cNvPr id="100" name="Round Same Side Corner Rectangle 8">
              <a:extLst>
                <a:ext uri="{FF2B5EF4-FFF2-40B4-BE49-F238E27FC236}">
                  <a16:creationId xmlns:a16="http://schemas.microsoft.com/office/drawing/2014/main" xmlns="" id="{84CC9696-CB70-4B4F-A7AE-5738FD4E408D}"/>
                </a:ext>
              </a:extLst>
            </p:cNvPr>
            <p:cNvSpPr/>
            <p:nvPr/>
          </p:nvSpPr>
          <p:spPr>
            <a:xfrm>
              <a:off x="1832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1" name="Round Same Side Corner Rectangle 8">
              <a:extLst>
                <a:ext uri="{FF2B5EF4-FFF2-40B4-BE49-F238E27FC236}">
                  <a16:creationId xmlns:a16="http://schemas.microsoft.com/office/drawing/2014/main" xmlns="" id="{9B8AAC0A-24F5-47CA-A4F6-970E46AF8A66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2" name="Round Same Side Corner Rectangle 8">
              <a:extLst>
                <a:ext uri="{FF2B5EF4-FFF2-40B4-BE49-F238E27FC236}">
                  <a16:creationId xmlns:a16="http://schemas.microsoft.com/office/drawing/2014/main" xmlns="" id="{B448A570-30F6-416C-9755-1FF94EDA0959}"/>
                </a:ext>
              </a:extLst>
            </p:cNvPr>
            <p:cNvSpPr/>
            <p:nvPr/>
          </p:nvSpPr>
          <p:spPr>
            <a:xfrm>
              <a:off x="2627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3" name="Round Same Side Corner Rectangle 8">
              <a:extLst>
                <a:ext uri="{FF2B5EF4-FFF2-40B4-BE49-F238E27FC236}">
                  <a16:creationId xmlns:a16="http://schemas.microsoft.com/office/drawing/2014/main" xmlns="" id="{E61AE0D4-A3E6-4370-8204-C23FC2F57903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4" name="Round Same Side Corner Rectangle 8">
              <a:extLst>
                <a:ext uri="{FF2B5EF4-FFF2-40B4-BE49-F238E27FC236}">
                  <a16:creationId xmlns:a16="http://schemas.microsoft.com/office/drawing/2014/main" xmlns="" id="{8E3F2508-9298-49D0-AC83-7AB95AF5F8FE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5" name="Round Same Side Corner Rectangle 8">
              <a:extLst>
                <a:ext uri="{FF2B5EF4-FFF2-40B4-BE49-F238E27FC236}">
                  <a16:creationId xmlns:a16="http://schemas.microsoft.com/office/drawing/2014/main" xmlns="" id="{1C5E551F-D3FF-4D43-BFC8-128DB4437630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6" name="Round Same Side Corner Rectangle 8">
              <a:extLst>
                <a:ext uri="{FF2B5EF4-FFF2-40B4-BE49-F238E27FC236}">
                  <a16:creationId xmlns:a16="http://schemas.microsoft.com/office/drawing/2014/main" xmlns="" id="{A2625222-7587-44FE-A6CC-A8052688F605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7" name="Round Same Side Corner Rectangle 8">
              <a:extLst>
                <a:ext uri="{FF2B5EF4-FFF2-40B4-BE49-F238E27FC236}">
                  <a16:creationId xmlns:a16="http://schemas.microsoft.com/office/drawing/2014/main" xmlns="" id="{E5ACA2B1-D3D5-4D51-A089-8CD8BB9EF604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8" name="Round Same Side Corner Rectangle 8">
              <a:extLst>
                <a:ext uri="{FF2B5EF4-FFF2-40B4-BE49-F238E27FC236}">
                  <a16:creationId xmlns:a16="http://schemas.microsoft.com/office/drawing/2014/main" xmlns="" id="{49BDF1A4-3D03-445B-9646-2E91FC4B2E0E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9" name="Round Same Side Corner Rectangle 8">
              <a:extLst>
                <a:ext uri="{FF2B5EF4-FFF2-40B4-BE49-F238E27FC236}">
                  <a16:creationId xmlns:a16="http://schemas.microsoft.com/office/drawing/2014/main" xmlns="" id="{47D0483C-9E65-4D70-8CA9-5848DE0A2A3F}"/>
                </a:ext>
              </a:extLst>
            </p:cNvPr>
            <p:cNvSpPr/>
            <p:nvPr/>
          </p:nvSpPr>
          <p:spPr>
            <a:xfrm>
              <a:off x="5410543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83A51D99-7A19-49B0-9BC4-8AC0F5FC6E03}"/>
              </a:ext>
            </a:extLst>
          </p:cNvPr>
          <p:cNvSpPr txBox="1"/>
          <p:nvPr/>
        </p:nvSpPr>
        <p:spPr>
          <a:xfrm>
            <a:off x="602034" y="4461256"/>
            <a:ext cx="873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11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C9C60AB9-7BFA-4AB1-9F91-582CC8CAD507}"/>
              </a:ext>
            </a:extLst>
          </p:cNvPr>
          <p:cNvSpPr txBox="1"/>
          <p:nvPr/>
        </p:nvSpPr>
        <p:spPr>
          <a:xfrm>
            <a:off x="638758" y="2031178"/>
            <a:ext cx="873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0,5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76" name="Прямоугольник 175"/>
          <p:cNvSpPr/>
          <p:nvPr/>
        </p:nvSpPr>
        <p:spPr>
          <a:xfrm>
            <a:off x="7507984" y="1352614"/>
            <a:ext cx="40559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altLang="ko-KR" sz="2000" b="1" dirty="0">
                <a:solidFill>
                  <a:srgbClr val="00B050"/>
                </a:solidFill>
                <a:cs typeface="Arial" pitchFamily="34" charset="0"/>
              </a:rPr>
              <a:t>Скрининг на выявление РШМ </a:t>
            </a:r>
          </a:p>
        </p:txBody>
      </p:sp>
      <p:sp>
        <p:nvSpPr>
          <p:cNvPr id="20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D9A64F9-A787-44B7-A1CF-1E321670A9D7}"/>
              </a:ext>
            </a:extLst>
          </p:cNvPr>
          <p:cNvSpPr txBox="1"/>
          <p:nvPr/>
        </p:nvSpPr>
        <p:spPr>
          <a:xfrm>
            <a:off x="7507984" y="1888222"/>
            <a:ext cx="3698110" cy="1862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00B050"/>
                </a:solidFill>
                <a:cs typeface="Arial" pitchFamily="34" charset="0"/>
              </a:rPr>
              <a:t>План – 1200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00B050"/>
                </a:solidFill>
                <a:cs typeface="Arial" pitchFamily="34" charset="0"/>
              </a:rPr>
              <a:t>Прошли – 1200, 100 % 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00B050"/>
                </a:solidFill>
                <a:cs typeface="Arial" pitchFamily="34" charset="0"/>
              </a:rPr>
              <a:t>Выявлено РШМ - 2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00B050"/>
                </a:solidFill>
                <a:cs typeface="Arial" pitchFamily="34" charset="0"/>
              </a:rPr>
              <a:t>Выявлено доброкачественное новообразование  –  87</a:t>
            </a:r>
          </a:p>
          <a:p>
            <a:endParaRPr lang="ru-RU" altLang="ko-KR" sz="1600" dirty="0">
              <a:solidFill>
                <a:srgbClr val="00B050"/>
              </a:solidFill>
              <a:cs typeface="Arial" pitchFamily="34" charset="0"/>
            </a:endParaRPr>
          </a:p>
        </p:txBody>
      </p:sp>
      <p:pic>
        <p:nvPicPr>
          <p:cNvPr id="2057" name="Picture 9" descr="Рак шейки матки всемирный день распространения информации о раке женское  здоровье | Премиум вектор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741" y="2386497"/>
            <a:ext cx="926538" cy="9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Прямоугольник 204"/>
          <p:cNvSpPr/>
          <p:nvPr/>
        </p:nvSpPr>
        <p:spPr>
          <a:xfrm>
            <a:off x="7394045" y="4007286"/>
            <a:ext cx="4169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altLang="ko-KR" sz="2000" b="1" dirty="0">
                <a:solidFill>
                  <a:srgbClr val="7030A0"/>
                </a:solidFill>
                <a:cs typeface="Arial" pitchFamily="34" charset="0"/>
              </a:rPr>
              <a:t>Скрининг на выявление БСК, СД, глаукомы</a:t>
            </a:r>
          </a:p>
        </p:txBody>
      </p:sp>
      <p:sp>
        <p:nvSpPr>
          <p:cNvPr id="20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D9A64F9-A787-44B7-A1CF-1E321670A9D7}"/>
              </a:ext>
            </a:extLst>
          </p:cNvPr>
          <p:cNvSpPr txBox="1"/>
          <p:nvPr/>
        </p:nvSpPr>
        <p:spPr>
          <a:xfrm>
            <a:off x="7527883" y="4888230"/>
            <a:ext cx="3698110" cy="196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7030A0"/>
                </a:solidFill>
                <a:cs typeface="Arial" pitchFamily="34" charset="0"/>
              </a:rPr>
              <a:t>План – 10500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7030A0"/>
                </a:solidFill>
                <a:cs typeface="Arial" pitchFamily="34" charset="0"/>
              </a:rPr>
              <a:t>Прошли – 10500, 100 </a:t>
            </a:r>
            <a:r>
              <a:rPr lang="ru-RU" altLang="ko-KR" sz="1800" b="1" dirty="0">
                <a:solidFill>
                  <a:srgbClr val="7030A0"/>
                </a:solidFill>
                <a:cs typeface="Arial" pitchFamily="34" charset="0"/>
              </a:rPr>
              <a:t>%</a:t>
            </a:r>
            <a:endParaRPr lang="kk-KZ" altLang="ko-KR" sz="1800" b="1" dirty="0">
              <a:solidFill>
                <a:srgbClr val="7030A0"/>
              </a:solidFill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7030A0"/>
                </a:solidFill>
                <a:cs typeface="Arial" pitchFamily="34" charset="0"/>
              </a:rPr>
              <a:t>Выявление  – 1250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7030A0"/>
                </a:solidFill>
                <a:cs typeface="Arial" pitchFamily="34" charset="0"/>
              </a:rPr>
              <a:t>Взято на Д учет – 1250</a:t>
            </a:r>
          </a:p>
          <a:p>
            <a:pPr>
              <a:spcBef>
                <a:spcPts val="600"/>
              </a:spcBef>
            </a:pPr>
            <a:r>
              <a:rPr lang="kk-KZ" altLang="ko-KR" sz="1800" b="1" dirty="0">
                <a:solidFill>
                  <a:srgbClr val="C00000"/>
                </a:solidFill>
                <a:cs typeface="Arial" pitchFamily="34" charset="0"/>
              </a:rPr>
              <a:t> </a:t>
            </a:r>
          </a:p>
          <a:p>
            <a:r>
              <a:rPr lang="kk-KZ" altLang="ko-KR" sz="18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endParaRPr lang="ru-RU" altLang="ko-KR" sz="18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6419" y="1188958"/>
            <a:ext cx="373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Выявлено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-5060" y="393206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그룹 101">
            <a:extLst>
              <a:ext uri="{FF2B5EF4-FFF2-40B4-BE49-F238E27FC236}">
                <a16:creationId xmlns:a16="http://schemas.microsoft.com/office/drawing/2014/main" xmlns="" id="{A908DC2D-A36A-4A7F-A4D6-A3BBABD8D13C}"/>
              </a:ext>
            </a:extLst>
          </p:cNvPr>
          <p:cNvGrpSpPr/>
          <p:nvPr/>
        </p:nvGrpSpPr>
        <p:grpSpPr>
          <a:xfrm>
            <a:off x="1623439" y="3007003"/>
            <a:ext cx="3892427" cy="827076"/>
            <a:chOff x="1832146" y="1840455"/>
            <a:chExt cx="3892427" cy="827076"/>
          </a:xfrm>
          <a:solidFill>
            <a:schemeClr val="bg1">
              <a:lumMod val="75000"/>
            </a:schemeClr>
          </a:solidFill>
        </p:grpSpPr>
        <p:sp>
          <p:nvSpPr>
            <p:cNvPr id="73" name="Round Same Side Corner Rectangle 8">
              <a:extLst>
                <a:ext uri="{FF2B5EF4-FFF2-40B4-BE49-F238E27FC236}">
                  <a16:creationId xmlns:a16="http://schemas.microsoft.com/office/drawing/2014/main" xmlns="" id="{1A01B555-A9E6-4A53-9E54-FE4187B5656D}"/>
                </a:ext>
              </a:extLst>
            </p:cNvPr>
            <p:cNvSpPr/>
            <p:nvPr/>
          </p:nvSpPr>
          <p:spPr>
            <a:xfrm>
              <a:off x="1832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74" name="Round Same Side Corner Rectangle 8">
              <a:extLst>
                <a:ext uri="{FF2B5EF4-FFF2-40B4-BE49-F238E27FC236}">
                  <a16:creationId xmlns:a16="http://schemas.microsoft.com/office/drawing/2014/main" xmlns="" id="{D41C463A-0F05-438B-A15F-9405C8392319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75" name="Round Same Side Corner Rectangle 8">
              <a:extLst>
                <a:ext uri="{FF2B5EF4-FFF2-40B4-BE49-F238E27FC236}">
                  <a16:creationId xmlns:a16="http://schemas.microsoft.com/office/drawing/2014/main" xmlns="" id="{A39CE52F-718D-43E3-95CE-C2AAFF192AE2}"/>
                </a:ext>
              </a:extLst>
            </p:cNvPr>
            <p:cNvSpPr/>
            <p:nvPr/>
          </p:nvSpPr>
          <p:spPr>
            <a:xfrm>
              <a:off x="2604271" y="1845089"/>
              <a:ext cx="315426" cy="822442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76" name="Round Same Side Corner Rectangle 8">
              <a:extLst>
                <a:ext uri="{FF2B5EF4-FFF2-40B4-BE49-F238E27FC236}">
                  <a16:creationId xmlns:a16="http://schemas.microsoft.com/office/drawing/2014/main" xmlns="" id="{93905BE8-13C4-4420-B234-2E9BAC125A19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8" name="Round Same Side Corner Rectangle 8">
              <a:extLst>
                <a:ext uri="{FF2B5EF4-FFF2-40B4-BE49-F238E27FC236}">
                  <a16:creationId xmlns:a16="http://schemas.microsoft.com/office/drawing/2014/main" xmlns="" id="{5C52C68F-FA86-47CA-A3EB-8499DBD72E3D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9" name="Round Same Side Corner Rectangle 8">
              <a:extLst>
                <a:ext uri="{FF2B5EF4-FFF2-40B4-BE49-F238E27FC236}">
                  <a16:creationId xmlns:a16="http://schemas.microsoft.com/office/drawing/2014/main" xmlns="" id="{01892CCF-A61F-424C-A633-B494C80CB7A9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10" name="Round Same Side Corner Rectangle 8">
              <a:extLst>
                <a:ext uri="{FF2B5EF4-FFF2-40B4-BE49-F238E27FC236}">
                  <a16:creationId xmlns:a16="http://schemas.microsoft.com/office/drawing/2014/main" xmlns="" id="{BA3B04BE-E7E0-4DB8-A444-FA27FFA8862B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11" name="Round Same Side Corner Rectangle 8">
              <a:extLst>
                <a:ext uri="{FF2B5EF4-FFF2-40B4-BE49-F238E27FC236}">
                  <a16:creationId xmlns:a16="http://schemas.microsoft.com/office/drawing/2014/main" xmlns="" id="{38B11529-6501-4521-8D14-50AE31BF1DDD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12" name="Round Same Side Corner Rectangle 8">
              <a:extLst>
                <a:ext uri="{FF2B5EF4-FFF2-40B4-BE49-F238E27FC236}">
                  <a16:creationId xmlns:a16="http://schemas.microsoft.com/office/drawing/2014/main" xmlns="" id="{8C5DC27E-66D9-4B9E-8934-66BF0A19567F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13" name="Round Same Side Corner Rectangle 8">
              <a:extLst>
                <a:ext uri="{FF2B5EF4-FFF2-40B4-BE49-F238E27FC236}">
                  <a16:creationId xmlns:a16="http://schemas.microsoft.com/office/drawing/2014/main" xmlns="" id="{E397030C-D8C4-4797-9603-D3EEB472BC96}"/>
                </a:ext>
              </a:extLst>
            </p:cNvPr>
            <p:cNvSpPr/>
            <p:nvPr/>
          </p:nvSpPr>
          <p:spPr>
            <a:xfrm>
              <a:off x="5410543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C9C60AB9-7BFA-4AB1-9F91-582CC8CAD507}"/>
              </a:ext>
            </a:extLst>
          </p:cNvPr>
          <p:cNvSpPr txBox="1"/>
          <p:nvPr/>
        </p:nvSpPr>
        <p:spPr>
          <a:xfrm>
            <a:off x="611041" y="3189109"/>
            <a:ext cx="873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25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3397" y="2066490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B050"/>
                </a:solidFill>
              </a:rPr>
              <a:t>РШМ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1872" y="3167805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B050"/>
                </a:solidFill>
              </a:rPr>
              <a:t>ДН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8575" y="4520342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</a:rPr>
              <a:t>Выявлено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666283" y="5724503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</a:rPr>
              <a:t>Взято</a:t>
            </a:r>
          </a:p>
          <a:p>
            <a:r>
              <a:rPr lang="ru-RU" sz="1600" b="1" dirty="0">
                <a:solidFill>
                  <a:srgbClr val="7030A0"/>
                </a:solidFill>
              </a:rPr>
              <a:t>на Д учет</a:t>
            </a:r>
          </a:p>
        </p:txBody>
      </p:sp>
      <p:grpSp>
        <p:nvGrpSpPr>
          <p:cNvPr id="119" name="그룹 112">
            <a:extLst>
              <a:ext uri="{FF2B5EF4-FFF2-40B4-BE49-F238E27FC236}">
                <a16:creationId xmlns:a16="http://schemas.microsoft.com/office/drawing/2014/main" xmlns="" id="{16FB677E-5FDB-4CE9-A557-09CACED88328}"/>
              </a:ext>
            </a:extLst>
          </p:cNvPr>
          <p:cNvGrpSpPr/>
          <p:nvPr/>
        </p:nvGrpSpPr>
        <p:grpSpPr>
          <a:xfrm>
            <a:off x="1688996" y="5594477"/>
            <a:ext cx="3892427" cy="827075"/>
            <a:chOff x="1832146" y="1840455"/>
            <a:chExt cx="3892427" cy="827075"/>
          </a:xfrm>
          <a:solidFill>
            <a:srgbClr val="7030A0"/>
          </a:solidFill>
        </p:grpSpPr>
        <p:sp>
          <p:nvSpPr>
            <p:cNvPr id="120" name="Round Same Side Corner Rectangle 8">
              <a:extLst>
                <a:ext uri="{FF2B5EF4-FFF2-40B4-BE49-F238E27FC236}">
                  <a16:creationId xmlns:a16="http://schemas.microsoft.com/office/drawing/2014/main" xmlns="" id="{84CC9696-CB70-4B4F-A7AE-5738FD4E408D}"/>
                </a:ext>
              </a:extLst>
            </p:cNvPr>
            <p:cNvSpPr/>
            <p:nvPr/>
          </p:nvSpPr>
          <p:spPr>
            <a:xfrm>
              <a:off x="1832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1" name="Round Same Side Corner Rectangle 8">
              <a:extLst>
                <a:ext uri="{FF2B5EF4-FFF2-40B4-BE49-F238E27FC236}">
                  <a16:creationId xmlns:a16="http://schemas.microsoft.com/office/drawing/2014/main" xmlns="" id="{9B8AAC0A-24F5-47CA-A4F6-970E46AF8A66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2" name="Round Same Side Corner Rectangle 8">
              <a:extLst>
                <a:ext uri="{FF2B5EF4-FFF2-40B4-BE49-F238E27FC236}">
                  <a16:creationId xmlns:a16="http://schemas.microsoft.com/office/drawing/2014/main" xmlns="" id="{B448A570-30F6-416C-9755-1FF94EDA0959}"/>
                </a:ext>
              </a:extLst>
            </p:cNvPr>
            <p:cNvSpPr/>
            <p:nvPr/>
          </p:nvSpPr>
          <p:spPr>
            <a:xfrm>
              <a:off x="2627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3" name="Round Same Side Corner Rectangle 8">
              <a:extLst>
                <a:ext uri="{FF2B5EF4-FFF2-40B4-BE49-F238E27FC236}">
                  <a16:creationId xmlns:a16="http://schemas.microsoft.com/office/drawing/2014/main" xmlns="" id="{E61AE0D4-A3E6-4370-8204-C23FC2F57903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4" name="Round Same Side Corner Rectangle 8">
              <a:extLst>
                <a:ext uri="{FF2B5EF4-FFF2-40B4-BE49-F238E27FC236}">
                  <a16:creationId xmlns:a16="http://schemas.microsoft.com/office/drawing/2014/main" xmlns="" id="{8E3F2508-9298-49D0-AC83-7AB95AF5F8FE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5" name="Round Same Side Corner Rectangle 8">
              <a:extLst>
                <a:ext uri="{FF2B5EF4-FFF2-40B4-BE49-F238E27FC236}">
                  <a16:creationId xmlns:a16="http://schemas.microsoft.com/office/drawing/2014/main" xmlns="" id="{1C5E551F-D3FF-4D43-BFC8-128DB4437630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6" name="Round Same Side Corner Rectangle 8">
              <a:extLst>
                <a:ext uri="{FF2B5EF4-FFF2-40B4-BE49-F238E27FC236}">
                  <a16:creationId xmlns:a16="http://schemas.microsoft.com/office/drawing/2014/main" xmlns="" id="{A2625222-7587-44FE-A6CC-A8052688F605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7" name="Round Same Side Corner Rectangle 8">
              <a:extLst>
                <a:ext uri="{FF2B5EF4-FFF2-40B4-BE49-F238E27FC236}">
                  <a16:creationId xmlns:a16="http://schemas.microsoft.com/office/drawing/2014/main" xmlns="" id="{E5ACA2B1-D3D5-4D51-A089-8CD8BB9EF604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8" name="Round Same Side Corner Rectangle 8">
              <a:extLst>
                <a:ext uri="{FF2B5EF4-FFF2-40B4-BE49-F238E27FC236}">
                  <a16:creationId xmlns:a16="http://schemas.microsoft.com/office/drawing/2014/main" xmlns="" id="{49BDF1A4-3D03-445B-9646-2E91FC4B2E0E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29" name="Round Same Side Corner Rectangle 8">
              <a:extLst>
                <a:ext uri="{FF2B5EF4-FFF2-40B4-BE49-F238E27FC236}">
                  <a16:creationId xmlns:a16="http://schemas.microsoft.com/office/drawing/2014/main" xmlns="" id="{47D0483C-9E65-4D70-8CA9-5848DE0A2A3F}"/>
                </a:ext>
              </a:extLst>
            </p:cNvPr>
            <p:cNvSpPr/>
            <p:nvPr/>
          </p:nvSpPr>
          <p:spPr>
            <a:xfrm>
              <a:off x="5410543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83A51D99-7A19-49B0-9BC4-8AC0F5FC6E03}"/>
              </a:ext>
            </a:extLst>
          </p:cNvPr>
          <p:cNvSpPr txBox="1"/>
          <p:nvPr/>
        </p:nvSpPr>
        <p:spPr>
          <a:xfrm>
            <a:off x="643820" y="5780831"/>
            <a:ext cx="873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100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5A3BC0DF-3AA7-46C2-A073-A986CE4EB0EC}"/>
              </a:ext>
            </a:extLst>
          </p:cNvPr>
          <p:cNvSpPr txBox="1"/>
          <p:nvPr/>
        </p:nvSpPr>
        <p:spPr>
          <a:xfrm>
            <a:off x="537555" y="397844"/>
            <a:ext cx="596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k-KZ" sz="2400" b="1" dirty="0">
                <a:solidFill>
                  <a:srgbClr val="002060"/>
                </a:solidFill>
              </a:rPr>
              <a:t>Проведение скрининговых осмотров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7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B7EFDCA6-D906-41C6-9611-3F639A417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619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D7A86D7-0FE1-4874-9FEB-8C11374BC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1247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874260"/>
              </p:ext>
            </p:extLst>
          </p:nvPr>
        </p:nvGraphicFramePr>
        <p:xfrm>
          <a:off x="839417" y="1628800"/>
          <a:ext cx="10880123" cy="4104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4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07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55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16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45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98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445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771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1771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7662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7662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414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Показатели заболеваемости злокачественными новообразованиями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Показатели смертности  злокачественными новообразованиями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Число впервые выявленных больных      ЗН  I-II стадии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Число впервые выявленных больных      ЗН  IV- стадии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Увеличения удельного веса больных  ЗН живущих 5 и более лет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32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гг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3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ГКБ 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257,5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294,4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3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г. Алматы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224,2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44847F-D5B3-4973-9364-757E8FE9B3D6}"/>
              </a:ext>
            </a:extLst>
          </p:cNvPr>
          <p:cNvSpPr txBox="1"/>
          <p:nvPr/>
        </p:nvSpPr>
        <p:spPr>
          <a:xfrm>
            <a:off x="471396" y="347652"/>
            <a:ext cx="479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Показатели </a:t>
            </a:r>
            <a:r>
              <a:rPr lang="ru-RU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онкозаболеваемости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49DFF8DF-EFDE-496D-A8EB-EDF4EB5C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321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45A9A77A-1835-40FA-A246-4602550657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1"/>
            <a:ext cx="12192000" cy="10699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9" name="Group 174"/>
          <p:cNvGrpSpPr/>
          <p:nvPr/>
        </p:nvGrpSpPr>
        <p:grpSpPr>
          <a:xfrm>
            <a:off x="911424" y="1375506"/>
            <a:ext cx="1916623" cy="4921355"/>
            <a:chOff x="307798" y="1214428"/>
            <a:chExt cx="1500198" cy="3852090"/>
          </a:xfrm>
          <a:solidFill>
            <a:srgbClr val="0070C0"/>
          </a:solidFill>
        </p:grpSpPr>
        <p:sp>
          <p:nvSpPr>
            <p:cNvPr id="50" name="Rectangle 4"/>
            <p:cNvSpPr/>
            <p:nvPr/>
          </p:nvSpPr>
          <p:spPr>
            <a:xfrm>
              <a:off x="307798" y="3958351"/>
              <a:ext cx="1500198" cy="1108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altLang="zh-CN" sz="2800" b="1" u="sng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ДЕТИ </a:t>
              </a:r>
            </a:p>
            <a:p>
              <a:pPr algn="ctr"/>
              <a:endParaRPr lang="ru-RU" altLang="zh-CN" sz="1800" b="1" u="sng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  <a:p>
              <a:pPr algn="ctr">
                <a:lnSpc>
                  <a:spcPts val="15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ru-RU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План – 6879</a:t>
              </a:r>
            </a:p>
            <a:p>
              <a:pPr>
                <a:lnSpc>
                  <a:spcPts val="15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ru-RU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Выполнено - 6809 </a:t>
              </a:r>
              <a:endParaRPr lang="ru-RU" altLang="zh-CN" sz="1600" dirty="0">
                <a:solidFill>
                  <a:schemeClr val="tx1"/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51" name="Rectangle 5"/>
            <p:cNvSpPr/>
            <p:nvPr/>
          </p:nvSpPr>
          <p:spPr>
            <a:xfrm>
              <a:off x="542057" y="3429006"/>
              <a:ext cx="948818" cy="55408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ru-RU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99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%</a:t>
              </a:r>
            </a:p>
          </p:txBody>
        </p:sp>
        <p:grpSp>
          <p:nvGrpSpPr>
            <p:cNvPr id="52" name="Group 173"/>
            <p:cNvGrpSpPr/>
            <p:nvPr/>
          </p:nvGrpSpPr>
          <p:grpSpPr>
            <a:xfrm>
              <a:off x="571472" y="1214428"/>
              <a:ext cx="928694" cy="2071702"/>
              <a:chOff x="571472" y="1214428"/>
              <a:chExt cx="928694" cy="2071702"/>
            </a:xfrm>
            <a:grpFill/>
          </p:grpSpPr>
          <p:sp>
            <p:nvSpPr>
              <p:cNvPr id="53" name="Rectangle 7"/>
              <p:cNvSpPr/>
              <p:nvPr/>
            </p:nvSpPr>
            <p:spPr>
              <a:xfrm>
                <a:off x="571472" y="314325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4" name="Rectangle 8"/>
              <p:cNvSpPr/>
              <p:nvPr/>
            </p:nvSpPr>
            <p:spPr>
              <a:xfrm>
                <a:off x="571472" y="292894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5" name="Rectangle 9"/>
              <p:cNvSpPr/>
              <p:nvPr/>
            </p:nvSpPr>
            <p:spPr>
              <a:xfrm>
                <a:off x="571472" y="271462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6" name="Rectangle 10"/>
              <p:cNvSpPr/>
              <p:nvPr/>
            </p:nvSpPr>
            <p:spPr>
              <a:xfrm>
                <a:off x="571472" y="250031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7" name="Rectangle 11"/>
              <p:cNvSpPr/>
              <p:nvPr/>
            </p:nvSpPr>
            <p:spPr>
              <a:xfrm>
                <a:off x="571472" y="2285998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8" name="Rectangle 12"/>
              <p:cNvSpPr/>
              <p:nvPr/>
            </p:nvSpPr>
            <p:spPr>
              <a:xfrm>
                <a:off x="571472" y="207168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9" name="Rectangle 13"/>
              <p:cNvSpPr/>
              <p:nvPr/>
            </p:nvSpPr>
            <p:spPr>
              <a:xfrm>
                <a:off x="571472" y="185737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0" name="Rectangle 14"/>
              <p:cNvSpPr/>
              <p:nvPr/>
            </p:nvSpPr>
            <p:spPr>
              <a:xfrm>
                <a:off x="571472" y="164305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1" name="Rectangle 15"/>
              <p:cNvSpPr/>
              <p:nvPr/>
            </p:nvSpPr>
            <p:spPr>
              <a:xfrm>
                <a:off x="571472" y="142874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2" name="Rectangle 16"/>
              <p:cNvSpPr/>
              <p:nvPr/>
            </p:nvSpPr>
            <p:spPr>
              <a:xfrm>
                <a:off x="1071538" y="314325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3" name="Rectangle 17"/>
              <p:cNvSpPr/>
              <p:nvPr/>
            </p:nvSpPr>
            <p:spPr>
              <a:xfrm>
                <a:off x="1071538" y="292894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4" name="Rectangle 18"/>
              <p:cNvSpPr/>
              <p:nvPr/>
            </p:nvSpPr>
            <p:spPr>
              <a:xfrm>
                <a:off x="1071538" y="271462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5" name="Rectangle 19"/>
              <p:cNvSpPr/>
              <p:nvPr/>
            </p:nvSpPr>
            <p:spPr>
              <a:xfrm>
                <a:off x="1071538" y="250031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6" name="Rectangle 20"/>
              <p:cNvSpPr/>
              <p:nvPr/>
            </p:nvSpPr>
            <p:spPr>
              <a:xfrm>
                <a:off x="1071538" y="2285998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7" name="Rectangle 21"/>
              <p:cNvSpPr/>
              <p:nvPr/>
            </p:nvSpPr>
            <p:spPr>
              <a:xfrm>
                <a:off x="1071538" y="207168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8" name="Rectangle 22"/>
              <p:cNvSpPr/>
              <p:nvPr/>
            </p:nvSpPr>
            <p:spPr>
              <a:xfrm>
                <a:off x="1071538" y="185737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9" name="Rectangle 23"/>
              <p:cNvSpPr/>
              <p:nvPr/>
            </p:nvSpPr>
            <p:spPr>
              <a:xfrm>
                <a:off x="1071538" y="164305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4" name="Rectangle 24"/>
              <p:cNvSpPr/>
              <p:nvPr/>
            </p:nvSpPr>
            <p:spPr>
              <a:xfrm>
                <a:off x="1071538" y="142874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5" name="Rectangle 25"/>
              <p:cNvSpPr/>
              <p:nvPr/>
            </p:nvSpPr>
            <p:spPr>
              <a:xfrm>
                <a:off x="571472" y="1214428"/>
                <a:ext cx="428628" cy="142876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6" name="Rectangle 26"/>
              <p:cNvSpPr/>
              <p:nvPr/>
            </p:nvSpPr>
            <p:spPr>
              <a:xfrm>
                <a:off x="1071538" y="1214428"/>
                <a:ext cx="428628" cy="142876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77" name="Group 176"/>
          <p:cNvGrpSpPr/>
          <p:nvPr/>
        </p:nvGrpSpPr>
        <p:grpSpPr>
          <a:xfrm>
            <a:off x="3475921" y="1400767"/>
            <a:ext cx="1916623" cy="3883674"/>
            <a:chOff x="2071670" y="1214428"/>
            <a:chExt cx="1500198" cy="3039867"/>
          </a:xfrm>
        </p:grpSpPr>
        <p:sp>
          <p:nvSpPr>
            <p:cNvPr id="78" name="Rectangle 28"/>
            <p:cNvSpPr/>
            <p:nvPr/>
          </p:nvSpPr>
          <p:spPr>
            <a:xfrm>
              <a:off x="2071670" y="3929072"/>
              <a:ext cx="1500198" cy="325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  <a:p>
              <a:pPr algn="ctr"/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</p:txBody>
        </p:sp>
        <p:sp>
          <p:nvSpPr>
            <p:cNvPr id="79" name="Rectangle 29"/>
            <p:cNvSpPr/>
            <p:nvPr/>
          </p:nvSpPr>
          <p:spPr>
            <a:xfrm>
              <a:off x="2216337" y="3429006"/>
              <a:ext cx="1172158" cy="554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100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%</a:t>
              </a:r>
            </a:p>
          </p:txBody>
        </p:sp>
        <p:grpSp>
          <p:nvGrpSpPr>
            <p:cNvPr id="80" name="Group 175"/>
            <p:cNvGrpSpPr/>
            <p:nvPr/>
          </p:nvGrpSpPr>
          <p:grpSpPr>
            <a:xfrm>
              <a:off x="2357422" y="1214428"/>
              <a:ext cx="928694" cy="2071702"/>
              <a:chOff x="2357422" y="1214428"/>
              <a:chExt cx="928694" cy="2071702"/>
            </a:xfrm>
          </p:grpSpPr>
          <p:sp>
            <p:nvSpPr>
              <p:cNvPr id="81" name="Rectangle 31"/>
              <p:cNvSpPr/>
              <p:nvPr/>
            </p:nvSpPr>
            <p:spPr>
              <a:xfrm>
                <a:off x="2357422" y="3143254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2" name="Rectangle 32"/>
              <p:cNvSpPr/>
              <p:nvPr/>
            </p:nvSpPr>
            <p:spPr>
              <a:xfrm>
                <a:off x="2357422" y="2928940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3" name="Rectangle 33"/>
              <p:cNvSpPr/>
              <p:nvPr/>
            </p:nvSpPr>
            <p:spPr>
              <a:xfrm>
                <a:off x="2357422" y="2714626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4" name="Rectangle 34"/>
              <p:cNvSpPr/>
              <p:nvPr/>
            </p:nvSpPr>
            <p:spPr>
              <a:xfrm>
                <a:off x="2357422" y="2500312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5" name="Rectangle 35"/>
              <p:cNvSpPr/>
              <p:nvPr/>
            </p:nvSpPr>
            <p:spPr>
              <a:xfrm>
                <a:off x="2357422" y="2285998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6" name="Rectangle 36"/>
              <p:cNvSpPr/>
              <p:nvPr/>
            </p:nvSpPr>
            <p:spPr>
              <a:xfrm>
                <a:off x="2357422" y="2071684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7" name="Rectangle 37"/>
              <p:cNvSpPr/>
              <p:nvPr/>
            </p:nvSpPr>
            <p:spPr>
              <a:xfrm>
                <a:off x="2357422" y="1857370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8" name="Rectangle 38"/>
              <p:cNvSpPr/>
              <p:nvPr/>
            </p:nvSpPr>
            <p:spPr>
              <a:xfrm>
                <a:off x="2357422" y="1643056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9" name="Rectangle 39"/>
              <p:cNvSpPr/>
              <p:nvPr/>
            </p:nvSpPr>
            <p:spPr>
              <a:xfrm>
                <a:off x="2357422" y="1428742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0" name="Rectangle 40"/>
              <p:cNvSpPr/>
              <p:nvPr/>
            </p:nvSpPr>
            <p:spPr>
              <a:xfrm>
                <a:off x="2857488" y="3143254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1" name="Rectangle 41"/>
              <p:cNvSpPr/>
              <p:nvPr/>
            </p:nvSpPr>
            <p:spPr>
              <a:xfrm>
                <a:off x="2857488" y="2928940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2" name="Rectangle 42"/>
              <p:cNvSpPr/>
              <p:nvPr/>
            </p:nvSpPr>
            <p:spPr>
              <a:xfrm>
                <a:off x="2857488" y="2714626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3" name="Rectangle 43"/>
              <p:cNvSpPr/>
              <p:nvPr/>
            </p:nvSpPr>
            <p:spPr>
              <a:xfrm>
                <a:off x="2857488" y="2500312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4" name="Rectangle 44"/>
              <p:cNvSpPr/>
              <p:nvPr/>
            </p:nvSpPr>
            <p:spPr>
              <a:xfrm>
                <a:off x="2857488" y="2285998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5" name="Rectangle 45"/>
              <p:cNvSpPr/>
              <p:nvPr/>
            </p:nvSpPr>
            <p:spPr>
              <a:xfrm>
                <a:off x="2857488" y="2071684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6" name="Rectangle 46"/>
              <p:cNvSpPr/>
              <p:nvPr/>
            </p:nvSpPr>
            <p:spPr>
              <a:xfrm>
                <a:off x="2857488" y="1857370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7" name="Rectangle 47"/>
              <p:cNvSpPr/>
              <p:nvPr/>
            </p:nvSpPr>
            <p:spPr>
              <a:xfrm>
                <a:off x="2857488" y="1643056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8" name="Rectangle 48"/>
              <p:cNvSpPr/>
              <p:nvPr/>
            </p:nvSpPr>
            <p:spPr>
              <a:xfrm>
                <a:off x="2857488" y="1428742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9" name="Rectangle 49"/>
              <p:cNvSpPr/>
              <p:nvPr/>
            </p:nvSpPr>
            <p:spPr>
              <a:xfrm>
                <a:off x="2357422" y="1214428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0" name="Rectangle 50"/>
              <p:cNvSpPr/>
              <p:nvPr/>
            </p:nvSpPr>
            <p:spPr>
              <a:xfrm>
                <a:off x="2857488" y="1214428"/>
                <a:ext cx="428628" cy="1428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101" name="Group 178"/>
          <p:cNvGrpSpPr/>
          <p:nvPr/>
        </p:nvGrpSpPr>
        <p:grpSpPr>
          <a:xfrm>
            <a:off x="6227133" y="1423851"/>
            <a:ext cx="2664296" cy="5122473"/>
            <a:chOff x="3699384" y="1214428"/>
            <a:chExt cx="2085424" cy="4009513"/>
          </a:xfrm>
          <a:solidFill>
            <a:srgbClr val="00B050"/>
          </a:solidFill>
        </p:grpSpPr>
        <p:sp>
          <p:nvSpPr>
            <p:cNvPr id="102" name="Rectangle 52"/>
            <p:cNvSpPr/>
            <p:nvPr/>
          </p:nvSpPr>
          <p:spPr>
            <a:xfrm>
              <a:off x="3699384" y="3929072"/>
              <a:ext cx="2085424" cy="1294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altLang="zh-CN" sz="2800" b="1" u="sng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Против КВИ  </a:t>
              </a:r>
            </a:p>
            <a:p>
              <a:pPr algn="ctr"/>
              <a:endParaRPr lang="ru-RU" altLang="zh-CN" sz="1100" b="1" u="sng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  <a:p>
              <a:pPr>
                <a:lnSpc>
                  <a:spcPts val="15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kk-KZ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План полный курс – 39903</a:t>
              </a:r>
            </a:p>
            <a:p>
              <a:pPr>
                <a:lnSpc>
                  <a:spcPts val="15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kk-KZ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Выполнено – 56125</a:t>
              </a:r>
            </a:p>
            <a:p>
              <a:pPr>
                <a:lnSpc>
                  <a:spcPts val="15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kk-KZ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Ревакцинация -  41689</a:t>
              </a:r>
              <a:endParaRPr lang="en-US" altLang="zh-CN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03" name="Rectangle 53"/>
            <p:cNvSpPr/>
            <p:nvPr/>
          </p:nvSpPr>
          <p:spPr>
            <a:xfrm>
              <a:off x="4002287" y="3429006"/>
              <a:ext cx="1172158" cy="5540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ru-RU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100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%</a:t>
              </a:r>
            </a:p>
          </p:txBody>
        </p:sp>
        <p:grpSp>
          <p:nvGrpSpPr>
            <p:cNvPr id="104" name="Group 177"/>
            <p:cNvGrpSpPr/>
            <p:nvPr/>
          </p:nvGrpSpPr>
          <p:grpSpPr>
            <a:xfrm>
              <a:off x="4143372" y="1214428"/>
              <a:ext cx="928694" cy="2071702"/>
              <a:chOff x="4143372" y="1214428"/>
              <a:chExt cx="928694" cy="2071702"/>
            </a:xfrm>
            <a:grpFill/>
          </p:grpSpPr>
          <p:sp>
            <p:nvSpPr>
              <p:cNvPr id="105" name="Rectangle 55"/>
              <p:cNvSpPr/>
              <p:nvPr/>
            </p:nvSpPr>
            <p:spPr>
              <a:xfrm>
                <a:off x="4143372" y="314325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6" name="Rectangle 56"/>
              <p:cNvSpPr/>
              <p:nvPr/>
            </p:nvSpPr>
            <p:spPr>
              <a:xfrm>
                <a:off x="4143372" y="292894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7" name="Rectangle 57"/>
              <p:cNvSpPr/>
              <p:nvPr/>
            </p:nvSpPr>
            <p:spPr>
              <a:xfrm>
                <a:off x="4143372" y="271462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12" name="Rectangle 58"/>
              <p:cNvSpPr/>
              <p:nvPr/>
            </p:nvSpPr>
            <p:spPr>
              <a:xfrm>
                <a:off x="4143372" y="250031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13" name="Rectangle 59"/>
              <p:cNvSpPr/>
              <p:nvPr/>
            </p:nvSpPr>
            <p:spPr>
              <a:xfrm>
                <a:off x="4143372" y="2285998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14" name="Rectangle 60"/>
              <p:cNvSpPr/>
              <p:nvPr/>
            </p:nvSpPr>
            <p:spPr>
              <a:xfrm>
                <a:off x="4143372" y="207168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15" name="Rectangle 61"/>
              <p:cNvSpPr/>
              <p:nvPr/>
            </p:nvSpPr>
            <p:spPr>
              <a:xfrm>
                <a:off x="4143372" y="185737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38" name="Rectangle 62"/>
              <p:cNvSpPr/>
              <p:nvPr/>
            </p:nvSpPr>
            <p:spPr>
              <a:xfrm>
                <a:off x="4143372" y="164305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39" name="Rectangle 63"/>
              <p:cNvSpPr/>
              <p:nvPr/>
            </p:nvSpPr>
            <p:spPr>
              <a:xfrm>
                <a:off x="4143372" y="142874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0" name="Rectangle 64"/>
              <p:cNvSpPr/>
              <p:nvPr/>
            </p:nvSpPr>
            <p:spPr>
              <a:xfrm>
                <a:off x="4643438" y="314325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1" name="Rectangle 65"/>
              <p:cNvSpPr/>
              <p:nvPr/>
            </p:nvSpPr>
            <p:spPr>
              <a:xfrm>
                <a:off x="4643438" y="292894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2" name="Rectangle 66"/>
              <p:cNvSpPr/>
              <p:nvPr/>
            </p:nvSpPr>
            <p:spPr>
              <a:xfrm>
                <a:off x="4643438" y="271462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3" name="Rectangle 67"/>
              <p:cNvSpPr/>
              <p:nvPr/>
            </p:nvSpPr>
            <p:spPr>
              <a:xfrm>
                <a:off x="4643438" y="250031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4" name="Rectangle 68"/>
              <p:cNvSpPr/>
              <p:nvPr/>
            </p:nvSpPr>
            <p:spPr>
              <a:xfrm>
                <a:off x="4643438" y="2285998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5" name="Rectangle 69"/>
              <p:cNvSpPr/>
              <p:nvPr/>
            </p:nvSpPr>
            <p:spPr>
              <a:xfrm>
                <a:off x="4643438" y="207168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6" name="Rectangle 70"/>
              <p:cNvSpPr/>
              <p:nvPr/>
            </p:nvSpPr>
            <p:spPr>
              <a:xfrm>
                <a:off x="4643438" y="185737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7" name="Rectangle 71"/>
              <p:cNvSpPr/>
              <p:nvPr/>
            </p:nvSpPr>
            <p:spPr>
              <a:xfrm>
                <a:off x="4643438" y="164305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8" name="Rectangle 72"/>
              <p:cNvSpPr/>
              <p:nvPr/>
            </p:nvSpPr>
            <p:spPr>
              <a:xfrm>
                <a:off x="4643438" y="142874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9" name="Rectangle 73"/>
              <p:cNvSpPr/>
              <p:nvPr/>
            </p:nvSpPr>
            <p:spPr>
              <a:xfrm>
                <a:off x="4143372" y="1214428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50" name="Rectangle 74"/>
              <p:cNvSpPr/>
              <p:nvPr/>
            </p:nvSpPr>
            <p:spPr>
              <a:xfrm>
                <a:off x="4643438" y="1214428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151" name="Group 180"/>
          <p:cNvGrpSpPr/>
          <p:nvPr/>
        </p:nvGrpSpPr>
        <p:grpSpPr>
          <a:xfrm>
            <a:off x="9233439" y="1400767"/>
            <a:ext cx="2880319" cy="4863595"/>
            <a:chOff x="5302132" y="1214428"/>
            <a:chExt cx="2254511" cy="3806879"/>
          </a:xfrm>
          <a:solidFill>
            <a:srgbClr val="FF0000"/>
          </a:solidFill>
        </p:grpSpPr>
        <p:sp>
          <p:nvSpPr>
            <p:cNvPr id="152" name="Rectangle 76"/>
            <p:cNvSpPr/>
            <p:nvPr/>
          </p:nvSpPr>
          <p:spPr>
            <a:xfrm>
              <a:off x="5302132" y="3895073"/>
              <a:ext cx="2254511" cy="1126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  <a:spcBef>
                  <a:spcPts val="600"/>
                </a:spcBef>
              </a:pPr>
              <a:endParaRPr lang="ru-RU" sz="2800" dirty="0">
                <a:solidFill>
                  <a:srgbClr val="FF0000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  <a:p>
              <a:pPr algn="ctr">
                <a:lnSpc>
                  <a:spcPts val="1500"/>
                </a:lnSpc>
                <a:spcBef>
                  <a:spcPts val="600"/>
                </a:spcBef>
              </a:pPr>
              <a:r>
                <a:rPr lang="kk-KZ" sz="2800" b="1" u="sng" dirty="0">
                  <a:solidFill>
                    <a:srgbClr val="FF0000"/>
                  </a:solidFill>
                  <a:latin typeface="Calibri" panose="020F0502020204030204" pitchFamily="34" charset="0"/>
                  <a:ea typeface="Open Sans Light" pitchFamily="34" charset="0"/>
                  <a:cs typeface="Calibri" panose="020F0502020204030204" pitchFamily="34" charset="0"/>
                </a:rPr>
                <a:t>ГРИПП</a:t>
              </a:r>
              <a:endParaRPr lang="ru-RU" sz="2800" b="1" u="sng" dirty="0">
                <a:solidFill>
                  <a:srgbClr val="FF0000"/>
                </a:solidFill>
                <a:latin typeface="Calibri" panose="020F0502020204030204" pitchFamily="34" charset="0"/>
                <a:ea typeface="Open Sans Light" pitchFamily="34" charset="0"/>
                <a:cs typeface="Calibri" panose="020F0502020204030204" pitchFamily="34" charset="0"/>
              </a:endParaRPr>
            </a:p>
            <a:p>
              <a:pPr>
                <a:lnSpc>
                  <a:spcPts val="1500"/>
                </a:lnSpc>
                <a:spcBef>
                  <a:spcPts val="600"/>
                </a:spcBef>
              </a:pPr>
              <a:endParaRPr lang="ru-RU" altLang="zh-CN" sz="105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  <a:p>
              <a:pPr algn="ctr">
                <a:lnSpc>
                  <a:spcPts val="15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ru-RU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План – 4900</a:t>
              </a:r>
            </a:p>
            <a:p>
              <a:pPr algn="ctr">
                <a:lnSpc>
                  <a:spcPts val="15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ru-RU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rPr>
                <a:t>Выполнено - 4900 </a:t>
              </a:r>
              <a:endParaRPr lang="ru-RU" altLang="zh-CN" sz="1600" dirty="0">
                <a:solidFill>
                  <a:schemeClr val="tx1"/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53" name="Rectangle 77"/>
            <p:cNvSpPr/>
            <p:nvPr/>
          </p:nvSpPr>
          <p:spPr>
            <a:xfrm>
              <a:off x="5788239" y="3447074"/>
              <a:ext cx="1172158" cy="55408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kk-KZ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100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%</a:t>
              </a:r>
            </a:p>
          </p:txBody>
        </p:sp>
        <p:grpSp>
          <p:nvGrpSpPr>
            <p:cNvPr id="154" name="Group 179"/>
            <p:cNvGrpSpPr/>
            <p:nvPr/>
          </p:nvGrpSpPr>
          <p:grpSpPr>
            <a:xfrm>
              <a:off x="5929322" y="1214428"/>
              <a:ext cx="928694" cy="2071702"/>
              <a:chOff x="5929322" y="1214428"/>
              <a:chExt cx="928694" cy="2071702"/>
            </a:xfrm>
            <a:grpFill/>
          </p:grpSpPr>
          <p:sp>
            <p:nvSpPr>
              <p:cNvPr id="159" name="Rectangle 79"/>
              <p:cNvSpPr/>
              <p:nvPr/>
            </p:nvSpPr>
            <p:spPr>
              <a:xfrm>
                <a:off x="5929322" y="314325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0" name="Rectangle 80"/>
              <p:cNvSpPr/>
              <p:nvPr/>
            </p:nvSpPr>
            <p:spPr>
              <a:xfrm>
                <a:off x="5929322" y="292894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3" name="Rectangle 81"/>
              <p:cNvSpPr/>
              <p:nvPr/>
            </p:nvSpPr>
            <p:spPr>
              <a:xfrm>
                <a:off x="5929322" y="271462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4" name="Rectangle 82"/>
              <p:cNvSpPr/>
              <p:nvPr/>
            </p:nvSpPr>
            <p:spPr>
              <a:xfrm>
                <a:off x="5929322" y="250031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5" name="Rectangle 83"/>
              <p:cNvSpPr/>
              <p:nvPr/>
            </p:nvSpPr>
            <p:spPr>
              <a:xfrm>
                <a:off x="5929322" y="2285998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6" name="Rectangle 84"/>
              <p:cNvSpPr/>
              <p:nvPr/>
            </p:nvSpPr>
            <p:spPr>
              <a:xfrm>
                <a:off x="5929322" y="207168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7" name="Rectangle 85"/>
              <p:cNvSpPr/>
              <p:nvPr/>
            </p:nvSpPr>
            <p:spPr>
              <a:xfrm>
                <a:off x="5929322" y="185737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8" name="Rectangle 86"/>
              <p:cNvSpPr/>
              <p:nvPr/>
            </p:nvSpPr>
            <p:spPr>
              <a:xfrm>
                <a:off x="5929322" y="164305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9" name="Rectangle 87"/>
              <p:cNvSpPr/>
              <p:nvPr/>
            </p:nvSpPr>
            <p:spPr>
              <a:xfrm>
                <a:off x="5929322" y="142874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0" name="Rectangle 88"/>
              <p:cNvSpPr/>
              <p:nvPr/>
            </p:nvSpPr>
            <p:spPr>
              <a:xfrm>
                <a:off x="6429388" y="314325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1" name="Rectangle 89"/>
              <p:cNvSpPr/>
              <p:nvPr/>
            </p:nvSpPr>
            <p:spPr>
              <a:xfrm>
                <a:off x="6429388" y="292894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2" name="Rectangle 90"/>
              <p:cNvSpPr/>
              <p:nvPr/>
            </p:nvSpPr>
            <p:spPr>
              <a:xfrm>
                <a:off x="6429388" y="271462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3" name="Rectangle 91"/>
              <p:cNvSpPr/>
              <p:nvPr/>
            </p:nvSpPr>
            <p:spPr>
              <a:xfrm>
                <a:off x="6429388" y="250031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4" name="Rectangle 92"/>
              <p:cNvSpPr/>
              <p:nvPr/>
            </p:nvSpPr>
            <p:spPr>
              <a:xfrm>
                <a:off x="6429388" y="2285998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5" name="Rectangle 93"/>
              <p:cNvSpPr/>
              <p:nvPr/>
            </p:nvSpPr>
            <p:spPr>
              <a:xfrm>
                <a:off x="6429388" y="2071684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6" name="Rectangle 94"/>
              <p:cNvSpPr/>
              <p:nvPr/>
            </p:nvSpPr>
            <p:spPr>
              <a:xfrm>
                <a:off x="6429388" y="1857370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7" name="Rectangle 95"/>
              <p:cNvSpPr/>
              <p:nvPr/>
            </p:nvSpPr>
            <p:spPr>
              <a:xfrm>
                <a:off x="6429388" y="1643056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8" name="Rectangle 96"/>
              <p:cNvSpPr/>
              <p:nvPr/>
            </p:nvSpPr>
            <p:spPr>
              <a:xfrm>
                <a:off x="6429388" y="1428742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9" name="Rectangle 97"/>
              <p:cNvSpPr/>
              <p:nvPr/>
            </p:nvSpPr>
            <p:spPr>
              <a:xfrm>
                <a:off x="5929322" y="1214428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80" name="Rectangle 98"/>
              <p:cNvSpPr/>
              <p:nvPr/>
            </p:nvSpPr>
            <p:spPr>
              <a:xfrm>
                <a:off x="6429388" y="1214428"/>
                <a:ext cx="428628" cy="1428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207" name="Rectangle 4"/>
          <p:cNvSpPr/>
          <p:nvPr/>
        </p:nvSpPr>
        <p:spPr>
          <a:xfrm>
            <a:off x="3451196" y="4868942"/>
            <a:ext cx="191662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800" b="1" u="sng" dirty="0">
                <a:solidFill>
                  <a:srgbClr val="FF0000"/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ВЗРОСЛЫЕ </a:t>
            </a:r>
          </a:p>
          <a:p>
            <a:pPr algn="ctr"/>
            <a:endParaRPr lang="ru-RU" altLang="zh-CN" sz="1800" b="1" u="sng" dirty="0">
              <a:solidFill>
                <a:srgbClr val="FF0000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  <a:p>
            <a:pPr algn="ctr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zh-CN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План – 5399</a:t>
            </a:r>
          </a:p>
          <a:p>
            <a:pPr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zh-CN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Выполнено - 5387 </a:t>
            </a:r>
            <a:endParaRPr lang="ru-RU" altLang="zh-CN" sz="1600" dirty="0">
              <a:solidFill>
                <a:schemeClr val="tx1"/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B2C8D08D-0345-48ED-8334-281F08D70B55}"/>
              </a:ext>
            </a:extLst>
          </p:cNvPr>
          <p:cNvSpPr txBox="1"/>
          <p:nvPr/>
        </p:nvSpPr>
        <p:spPr>
          <a:xfrm>
            <a:off x="443003" y="377478"/>
            <a:ext cx="621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k-KZ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профилактических прививок 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9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7AB21EFF-9F41-4954-A792-9A8F8FD37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929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AC15FFE-08A2-4F6F-82AC-1559354D0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0513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Title 6"/>
          <p:cNvSpPr txBox="1">
            <a:spLocks/>
          </p:cNvSpPr>
          <p:nvPr/>
        </p:nvSpPr>
        <p:spPr>
          <a:xfrm>
            <a:off x="-645067" y="1353741"/>
            <a:ext cx="5146373" cy="126181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5574" y="375028"/>
            <a:ext cx="6284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Общие индикаторы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KPI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k-KZ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k-KZ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мес 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года.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499664"/>
              </p:ext>
            </p:extLst>
          </p:nvPr>
        </p:nvGraphicFramePr>
        <p:xfrm>
          <a:off x="707739" y="1188139"/>
          <a:ext cx="10776521" cy="5289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2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91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66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13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641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KPI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Пороговое значение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Фактический за </a:t>
                      </a: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 м 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Балл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92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Наличие аккредитации МО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Высшая категория 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Наличие высшая категория от 29.12.2021 г.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92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Кредиторская задолженность долгосрочная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100 % отсутствие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отсутствие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35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Обоснованные жалобы за отчетный период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Отсутствие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Отсутствие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92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Уровень удовлетворенности населения качеством медицинских услуг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 менее 71.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r>
                        <a:rPr lang="ru-RU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92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Уровень оснащенности медицинских организации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 менее </a:t>
                      </a: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231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Доля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медицинских организаций, внедривших системы обработки, хранения и передачи медицинских изображений и интегрированных с цифровыми медицинскими аппаратами (PACS)</a:t>
                      </a: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Внедрение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Внедрено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92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Доля дистанционных медицинских услуг, оказанных населению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463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10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0CF0935B-0A8E-4E04-B70D-A699BDF1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74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72F19DE-D892-4B4D-A17E-DFE7907EF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0513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Title 6"/>
          <p:cNvSpPr txBox="1">
            <a:spLocks/>
          </p:cNvSpPr>
          <p:nvPr/>
        </p:nvSpPr>
        <p:spPr>
          <a:xfrm>
            <a:off x="-645067" y="1353741"/>
            <a:ext cx="5146373" cy="126181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6986" y="214860"/>
            <a:ext cx="8930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Индикаторы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KPI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государственных медицинских организации оказывающих стационарную помощь за 12 м 2022 год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579097"/>
              </p:ext>
            </p:extLst>
          </p:nvPr>
        </p:nvGraphicFramePr>
        <p:xfrm>
          <a:off x="767408" y="1186629"/>
          <a:ext cx="10930815" cy="5293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9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97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86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169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257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16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KPI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Пороговое значение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Фактический за </a:t>
                      </a: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 м 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kk-KZ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Балл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209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Оборот койки в зависимости от профиля стационара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Рост к предыдущему году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21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г. – </a:t>
                      </a: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80,8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г. – </a:t>
                      </a: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86,4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729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Средняя длительность пребывания больного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Не выше факта прошлого года, либо равнозначно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21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г. – </a:t>
                      </a: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5,7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г. – </a:t>
                      </a: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093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Показатель повторного незапланированного поступления в течение месяца по поводу одного и того же заболевание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100% отсутствие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Отсутствие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084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Показатель внутрибольничной инфекции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Не более 2%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617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Отсутствие предотвратимых случаев материнской смертности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Отсуствие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984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Летальность детей до 1 года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Отсуствие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3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ИТОГО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100%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9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3376A6CD-C387-4E06-BE4A-73342AE19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322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ACE2490-5B4E-43D0-AFB6-A64AFACB5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0513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Title 6"/>
          <p:cNvSpPr txBox="1">
            <a:spLocks/>
          </p:cNvSpPr>
          <p:nvPr/>
        </p:nvSpPr>
        <p:spPr>
          <a:xfrm>
            <a:off x="-645067" y="1353741"/>
            <a:ext cx="5146373" cy="126181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2775" y="230327"/>
            <a:ext cx="8775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</a:rPr>
              <a:t>Индикаторы </a:t>
            </a:r>
            <a:r>
              <a:rPr lang="en-US" sz="1800" b="1" dirty="0">
                <a:solidFill>
                  <a:srgbClr val="002060"/>
                </a:solidFill>
              </a:rPr>
              <a:t>KPI </a:t>
            </a:r>
            <a:r>
              <a:rPr lang="ru-RU" sz="1800" b="1" dirty="0">
                <a:solidFill>
                  <a:srgbClr val="002060"/>
                </a:solidFill>
              </a:rPr>
              <a:t>для государственных медицинских организации оказывающих поликлиническую помощь за 12 м 2022 год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199539"/>
              </p:ext>
            </p:extLst>
          </p:nvPr>
        </p:nvGraphicFramePr>
        <p:xfrm>
          <a:off x="767408" y="1074120"/>
          <a:ext cx="11089232" cy="5304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588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78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49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5898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73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KPI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Пороговое значение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Фактический за </a:t>
                      </a:r>
                      <a:r>
                        <a:rPr lang="kk-K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 м 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kk-KZ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Балл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3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Детская смертность от 7 дней до 5 лет, предотвратимой на уровне ПМСП (ОКИ, ОРИ)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отсутствие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отсутствие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3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Отсутствие случаев материнской смертности, предотвратимых на уровне ПМСП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отсутствие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отсутствие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3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Отсутствие случаев младенческой смертности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На дому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отсутствие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отсутствие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4684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Уровень госпитализации больных из числа прикрепленного населения госпитализированных с осложнением болезней системы кровообращения: инфаркт миокарда, ОНМК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Не более 21,15%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17,6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974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Охват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скрининговыми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осмотрами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100 %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312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Впервые выявленные случаи злокачественного новообразования визуальной локализации 1-2 стадии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Не менее 74,9%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85,3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4684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Охват пациентов программой управления заболеваниями – (ПУЗ) с нозологиями Артериальной гипертония, Хроническая сердечная недостаточность, сахарный диабет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Не менее 30% пациентов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9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A9F1C00A-4117-4F60-AB0A-0919C9E56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5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39" y="1"/>
            <a:ext cx="97136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дзаголовок 7">
            <a:extLst>
              <a:ext uri="{FF2B5EF4-FFF2-40B4-BE49-F238E27FC236}">
                <a16:creationId xmlns:a16="http://schemas.microsoft.com/office/drawing/2014/main" xmlns="" id="{42F255FC-8B28-402F-A052-13A9C3E38CF3}"/>
              </a:ext>
            </a:extLst>
          </p:cNvPr>
          <p:cNvSpPr txBox="1">
            <a:spLocks/>
          </p:cNvSpPr>
          <p:nvPr/>
        </p:nvSpPr>
        <p:spPr>
          <a:xfrm>
            <a:off x="4106839" y="5922440"/>
            <a:ext cx="3228330" cy="40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2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Алматы, 2023 год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65958" y="2314680"/>
            <a:ext cx="9144000" cy="2057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результатах деятельности КГП на ПХВ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Городская клиническая больница №5» Управления общественного здоровья </a:t>
            </a:r>
            <a:r>
              <a:rPr lang="ru-RU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г.Алматы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2022 год и планах на 2023</a:t>
            </a:r>
          </a:p>
        </p:txBody>
      </p:sp>
      <p:pic>
        <p:nvPicPr>
          <p:cNvPr id="18" name="Picture 4" descr="Городская клиническая больница №5 г. Алматы – График приема гражд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630860"/>
            <a:ext cx="4310667" cy="11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5401" y="501653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k-KZ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Главный врач   Садыков Б.Н.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75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6063A13-83F4-46FF-BD3F-D3E74BFA48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0513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Title 6"/>
          <p:cNvSpPr txBox="1">
            <a:spLocks/>
          </p:cNvSpPr>
          <p:nvPr/>
        </p:nvSpPr>
        <p:spPr>
          <a:xfrm>
            <a:off x="-645067" y="1353741"/>
            <a:ext cx="5146373" cy="126181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2506" y="214228"/>
            <a:ext cx="759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Индикаторы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KPI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государственных медицинских организации оказывающих поликлиническую помощь за 12 м 2022 год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041457"/>
              </p:ext>
            </p:extLst>
          </p:nvPr>
        </p:nvGraphicFramePr>
        <p:xfrm>
          <a:off x="839416" y="1199305"/>
          <a:ext cx="10729192" cy="51597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5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8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54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50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100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65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№ п/п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KPI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Пороговое значение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Фактический за </a:t>
                      </a:r>
                      <a:r>
                        <a:rPr lang="kk-KZ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 м  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kk-KZ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Балл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4429" marR="344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9342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8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Заболеваемость ожирением среди детей (0-14 лет)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Менее 148,9 на 100 тыс населения того же возраста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141,33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1230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Заболеваемость туберкулезом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33,7 на 100 тыс населения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14,0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4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      10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Количество посещений организации здравоохранения, оказывающих ПМСП, на одного жителя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5,83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5,2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1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      </a:t>
                      </a:r>
                      <a:r>
                        <a:rPr lang="kk-KZ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11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Охват вакцинацией, ревакцинацией подлежащего контингента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Не менее 95 % от плана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7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ИТОГО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95%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74DCDDBF-FDAE-4FBE-87F5-E351FF72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22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5614DD4D-AEF5-415B-A1E2-06B1B41BA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1"/>
            <a:ext cx="12192000" cy="10910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896888" y="37934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Проведенная работа за 2022 год </a:t>
            </a: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Isosceles Triangle 6">
            <a:extLst>
              <a:ext uri="{FF2B5EF4-FFF2-40B4-BE49-F238E27FC236}">
                <a16:creationId xmlns:a16="http://schemas.microsoft.com/office/drawing/2014/main" xmlns="" id="{E7CE8066-2C50-4BDD-97C8-BBE761066BBC}"/>
              </a:ext>
            </a:extLst>
          </p:cNvPr>
          <p:cNvSpPr/>
          <p:nvPr/>
        </p:nvSpPr>
        <p:spPr>
          <a:xfrm rot="3600000" flipV="1">
            <a:off x="5418413" y="2746166"/>
            <a:ext cx="233970" cy="157940"/>
          </a:xfrm>
          <a:custGeom>
            <a:avLst/>
            <a:gdLst/>
            <a:ahLst/>
            <a:cxnLst/>
            <a:rect l="l" t="t" r="r" b="b"/>
            <a:pathLst>
              <a:path w="431252" h="266261">
                <a:moveTo>
                  <a:pt x="261032" y="0"/>
                </a:moveTo>
                <a:lnTo>
                  <a:pt x="431252" y="266261"/>
                </a:lnTo>
                <a:lnTo>
                  <a:pt x="0" y="15070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9" name="Isosceles Triangle 6">
            <a:extLst>
              <a:ext uri="{FF2B5EF4-FFF2-40B4-BE49-F238E27FC236}">
                <a16:creationId xmlns:a16="http://schemas.microsoft.com/office/drawing/2014/main" xmlns="" id="{5AD76CAE-C774-491B-B466-ABE0E72B40BA}"/>
              </a:ext>
            </a:extLst>
          </p:cNvPr>
          <p:cNvSpPr/>
          <p:nvPr/>
        </p:nvSpPr>
        <p:spPr>
          <a:xfrm rot="18000000">
            <a:off x="5414879" y="4926908"/>
            <a:ext cx="233970" cy="157940"/>
          </a:xfrm>
          <a:custGeom>
            <a:avLst/>
            <a:gdLst/>
            <a:ahLst/>
            <a:cxnLst/>
            <a:rect l="l" t="t" r="r" b="b"/>
            <a:pathLst>
              <a:path w="431252" h="266261">
                <a:moveTo>
                  <a:pt x="261032" y="0"/>
                </a:moveTo>
                <a:lnTo>
                  <a:pt x="431252" y="266261"/>
                </a:lnTo>
                <a:lnTo>
                  <a:pt x="0" y="150707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xmlns="" id="{4E191D03-53A3-45E7-A6BF-D36C2FEAB066}"/>
              </a:ext>
            </a:extLst>
          </p:cNvPr>
          <p:cNvSpPr/>
          <p:nvPr/>
        </p:nvSpPr>
        <p:spPr>
          <a:xfrm>
            <a:off x="889693" y="3811389"/>
            <a:ext cx="5680257" cy="2148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xmlns="" id="{CFA824E4-74AA-4295-BC78-1AFE4A132058}"/>
              </a:ext>
            </a:extLst>
          </p:cNvPr>
          <p:cNvSpPr/>
          <p:nvPr/>
        </p:nvSpPr>
        <p:spPr>
          <a:xfrm flipV="1">
            <a:off x="6191650" y="3811389"/>
            <a:ext cx="5680257" cy="2148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xmlns="" id="{1E682433-501A-4A36-960D-23DE6CBB5DEA}"/>
              </a:ext>
            </a:extLst>
          </p:cNvPr>
          <p:cNvSpPr/>
          <p:nvPr/>
        </p:nvSpPr>
        <p:spPr>
          <a:xfrm flipV="1">
            <a:off x="884054" y="1610116"/>
            <a:ext cx="5680257" cy="2148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xmlns="" id="{980189F1-9A3F-4534-B530-010EBFA915E4}"/>
              </a:ext>
            </a:extLst>
          </p:cNvPr>
          <p:cNvSpPr/>
          <p:nvPr/>
        </p:nvSpPr>
        <p:spPr>
          <a:xfrm>
            <a:off x="6186011" y="1610117"/>
            <a:ext cx="5680257" cy="2148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45" name="Group 18">
            <a:extLst>
              <a:ext uri="{FF2B5EF4-FFF2-40B4-BE49-F238E27FC236}">
                <a16:creationId xmlns:a16="http://schemas.microsoft.com/office/drawing/2014/main" xmlns="" id="{F96C1BA0-61BA-4118-B2A2-75FA594D09A8}"/>
              </a:ext>
            </a:extLst>
          </p:cNvPr>
          <p:cNvGrpSpPr/>
          <p:nvPr/>
        </p:nvGrpSpPr>
        <p:grpSpPr>
          <a:xfrm>
            <a:off x="1341255" y="1842126"/>
            <a:ext cx="4816772" cy="1836804"/>
            <a:chOff x="647166" y="1489862"/>
            <a:chExt cx="3140973" cy="169279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B0A315C-FCA9-4DCE-8D39-E892D8A02DD2}"/>
                </a:ext>
              </a:extLst>
            </p:cNvPr>
            <p:cNvSpPr txBox="1"/>
            <p:nvPr/>
          </p:nvSpPr>
          <p:spPr>
            <a:xfrm>
              <a:off x="647166" y="1489862"/>
              <a:ext cx="2227995" cy="28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56C5F6CA-4137-411A-830C-101B73D9ECF7}"/>
                </a:ext>
              </a:extLst>
            </p:cNvPr>
            <p:cNvSpPr txBox="1"/>
            <p:nvPr/>
          </p:nvSpPr>
          <p:spPr>
            <a:xfrm>
              <a:off x="2142675" y="1736061"/>
              <a:ext cx="1645464" cy="1446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k-KZ" dirty="0">
                  <a:solidFill>
                    <a:srgbClr val="002060"/>
                  </a:solidFill>
                </a:rPr>
                <a:t>По итогам национальной  </a:t>
              </a:r>
            </a:p>
            <a:p>
              <a:pPr algn="ctr">
                <a:lnSpc>
                  <a:spcPct val="150000"/>
                </a:lnSpc>
              </a:pPr>
              <a:r>
                <a:rPr lang="kk-KZ" dirty="0">
                  <a:solidFill>
                    <a:srgbClr val="002060"/>
                  </a:solidFill>
                </a:rPr>
                <a:t>аккредитации в 2021 году </a:t>
              </a:r>
            </a:p>
            <a:p>
              <a:pPr algn="ctr">
                <a:lnSpc>
                  <a:spcPct val="150000"/>
                </a:lnSpc>
              </a:pPr>
              <a:r>
                <a:rPr lang="kk-KZ" dirty="0">
                  <a:solidFill>
                    <a:srgbClr val="002060"/>
                  </a:solidFill>
                </a:rPr>
                <a:t>клиника получила </a:t>
              </a:r>
            </a:p>
            <a:p>
              <a:pPr algn="ctr">
                <a:lnSpc>
                  <a:spcPct val="150000"/>
                </a:lnSpc>
              </a:pPr>
              <a:r>
                <a:rPr lang="kk-KZ" b="1" dirty="0">
                  <a:solidFill>
                    <a:srgbClr val="002060"/>
                  </a:solidFill>
                </a:rPr>
                <a:t>«высшую категорию» </a:t>
              </a:r>
              <a:endParaRPr lang="ru-RU" b="1" dirty="0">
                <a:solidFill>
                  <a:srgbClr val="002060"/>
                </a:solidFill>
              </a:endParaRPr>
            </a:p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8" name="Group 21">
            <a:extLst>
              <a:ext uri="{FF2B5EF4-FFF2-40B4-BE49-F238E27FC236}">
                <a16:creationId xmlns:a16="http://schemas.microsoft.com/office/drawing/2014/main" xmlns="" id="{38CFCCB6-C0F9-40BE-977C-9D64DC865AD7}"/>
              </a:ext>
            </a:extLst>
          </p:cNvPr>
          <p:cNvGrpSpPr/>
          <p:nvPr/>
        </p:nvGrpSpPr>
        <p:grpSpPr>
          <a:xfrm>
            <a:off x="1172515" y="4267409"/>
            <a:ext cx="5385928" cy="1430966"/>
            <a:chOff x="647166" y="3699704"/>
            <a:chExt cx="3512114" cy="131877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DE08BA12-D464-4C61-ABC7-57D532F4081E}"/>
                </a:ext>
              </a:extLst>
            </p:cNvPr>
            <p:cNvSpPr txBox="1"/>
            <p:nvPr/>
          </p:nvSpPr>
          <p:spPr>
            <a:xfrm>
              <a:off x="647166" y="3699704"/>
              <a:ext cx="2222356" cy="283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6496498-7BF6-4253-8BAE-39F8D958A6F7}"/>
                </a:ext>
              </a:extLst>
            </p:cNvPr>
            <p:cNvSpPr txBox="1"/>
            <p:nvPr/>
          </p:nvSpPr>
          <p:spPr>
            <a:xfrm>
              <a:off x="1931284" y="3742071"/>
              <a:ext cx="2227996" cy="127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ru-RU" altLang="zh-CN" dirty="0">
                <a:solidFill>
                  <a:srgbClr val="002060"/>
                </a:solidFill>
                <a:cs typeface="Open Sans" panose="020B0606030504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ru-RU" altLang="zh-CN" dirty="0">
                  <a:solidFill>
                    <a:srgbClr val="002060"/>
                  </a:solidFill>
                  <a:cs typeface="Open Sans" panose="020B0606030504020204" pitchFamily="34" charset="0"/>
                </a:rPr>
                <a:t>Открыт ФАП </a:t>
              </a:r>
              <a:r>
                <a:rPr lang="ru-RU" altLang="zh-CN" dirty="0" err="1">
                  <a:solidFill>
                    <a:srgbClr val="002060"/>
                  </a:solidFill>
                  <a:cs typeface="Open Sans" panose="020B0606030504020204" pitchFamily="34" charset="0"/>
                </a:rPr>
                <a:t>Кольсай</a:t>
              </a:r>
              <a:r>
                <a:rPr lang="ru-RU" altLang="zh-CN" dirty="0">
                  <a:solidFill>
                    <a:srgbClr val="002060"/>
                  </a:solidFill>
                  <a:cs typeface="Open Sans" panose="020B0606030504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ru-RU" altLang="zh-CN" dirty="0">
                  <a:solidFill>
                    <a:srgbClr val="002060"/>
                  </a:solidFill>
                  <a:cs typeface="Open Sans" panose="020B0606030504020204" pitchFamily="34" charset="0"/>
                </a:rPr>
                <a:t>для жителей  </a:t>
              </a:r>
              <a:r>
                <a:rPr lang="ru-RU" altLang="zh-CN" dirty="0" err="1">
                  <a:solidFill>
                    <a:srgbClr val="002060"/>
                  </a:solidFill>
                  <a:cs typeface="Open Sans" panose="020B0606030504020204" pitchFamily="34" charset="0"/>
                </a:rPr>
                <a:t>мкр</a:t>
              </a:r>
              <a:r>
                <a:rPr lang="ru-RU" altLang="zh-CN" dirty="0">
                  <a:solidFill>
                    <a:srgbClr val="002060"/>
                  </a:solidFill>
                  <a:cs typeface="Open Sans" panose="020B0606030504020204" pitchFamily="34" charset="0"/>
                </a:rPr>
                <a:t>. </a:t>
              </a:r>
              <a:r>
                <a:rPr lang="ru-RU" altLang="zh-CN" dirty="0" err="1">
                  <a:solidFill>
                    <a:srgbClr val="002060"/>
                  </a:solidFill>
                  <a:cs typeface="Open Sans" panose="020B0606030504020204" pitchFamily="34" charset="0"/>
                </a:rPr>
                <a:t>Кольсай</a:t>
              </a:r>
              <a:r>
                <a:rPr lang="ru-RU" altLang="zh-CN" dirty="0">
                  <a:solidFill>
                    <a:srgbClr val="002060"/>
                  </a:solidFill>
                  <a:cs typeface="Open Sans" panose="020B0606030504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ru-RU" altLang="zh-CN" dirty="0">
                  <a:solidFill>
                    <a:srgbClr val="002060"/>
                  </a:solidFill>
                  <a:cs typeface="Open Sans" panose="020B0606030504020204" pitchFamily="34" charset="0"/>
                </a:rPr>
                <a:t>на 1500 население</a:t>
              </a:r>
              <a:endParaRPr lang="en-US" dirty="0">
                <a:solidFill>
                  <a:srgbClr val="002060"/>
                </a:solidFill>
                <a:cs typeface="Open Sans" panose="020B0606030504020204" pitchFamily="34" charset="0"/>
              </a:endParaRPr>
            </a:p>
          </p:txBody>
        </p:sp>
      </p:grpSp>
      <p:grpSp>
        <p:nvGrpSpPr>
          <p:cNvPr id="51" name="Group 24">
            <a:extLst>
              <a:ext uri="{FF2B5EF4-FFF2-40B4-BE49-F238E27FC236}">
                <a16:creationId xmlns:a16="http://schemas.microsoft.com/office/drawing/2014/main" xmlns="" id="{BA5BE778-DAF3-41BA-A899-626E4E5AC443}"/>
              </a:ext>
            </a:extLst>
          </p:cNvPr>
          <p:cNvGrpSpPr/>
          <p:nvPr/>
        </p:nvGrpSpPr>
        <p:grpSpPr>
          <a:xfrm>
            <a:off x="6269856" y="1838496"/>
            <a:ext cx="5951725" cy="1484426"/>
            <a:chOff x="5387588" y="1489862"/>
            <a:chExt cx="3881065" cy="136804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0879CD8-6B65-4EF0-AD4C-0CA7493E2C97}"/>
                </a:ext>
              </a:extLst>
            </p:cNvPr>
            <p:cNvSpPr txBox="1"/>
            <p:nvPr/>
          </p:nvSpPr>
          <p:spPr>
            <a:xfrm>
              <a:off x="7046296" y="1489862"/>
              <a:ext cx="2222357" cy="28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4F253C42-FEF6-4A86-A9D6-B5A4B069CBA7}"/>
                </a:ext>
              </a:extLst>
            </p:cNvPr>
            <p:cNvSpPr txBox="1"/>
            <p:nvPr/>
          </p:nvSpPr>
          <p:spPr>
            <a:xfrm>
              <a:off x="5387588" y="1893508"/>
              <a:ext cx="1721432" cy="96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kk-KZ" altLang="zh-CN" b="1" dirty="0">
                  <a:solidFill>
                    <a:srgbClr val="002060"/>
                  </a:solidFill>
                  <a:cs typeface="Open Sans" panose="020B0606030504020204" pitchFamily="34" charset="0"/>
                </a:rPr>
                <a:t>По итогам 2022 г </a:t>
              </a:r>
              <a:r>
                <a:rPr lang="ru-RU" dirty="0">
                  <a:solidFill>
                    <a:srgbClr val="002060"/>
                  </a:solidFill>
                  <a:cs typeface="Open Sans" panose="020B0606030504020204" pitchFamily="34" charset="0"/>
                </a:rPr>
                <a:t>.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dirty="0">
                  <a:solidFill>
                    <a:srgbClr val="002060"/>
                  </a:solidFill>
                  <a:cs typeface="Open Sans" panose="020B0606030504020204" pitchFamily="34" charset="0"/>
                </a:rPr>
                <a:t>KPI </a:t>
              </a:r>
              <a:r>
                <a:rPr lang="kk-KZ" dirty="0">
                  <a:solidFill>
                    <a:srgbClr val="002060"/>
                  </a:solidFill>
                  <a:cs typeface="Open Sans" panose="020B0606030504020204" pitchFamily="34" charset="0"/>
                </a:rPr>
                <a:t>по стационару – 100 </a:t>
              </a:r>
              <a:r>
                <a:rPr lang="ru-RU" dirty="0">
                  <a:solidFill>
                    <a:srgbClr val="002060"/>
                  </a:solidFill>
                  <a:cs typeface="Open Sans" panose="020B0606030504020204" pitchFamily="34" charset="0"/>
                </a:rPr>
                <a:t>%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ru-RU" dirty="0">
                  <a:solidFill>
                    <a:srgbClr val="002060"/>
                  </a:solidFill>
                  <a:cs typeface="Open Sans" panose="020B0606030504020204" pitchFamily="34" charset="0"/>
                </a:rPr>
                <a:t>По поликлинике -95 % </a:t>
              </a:r>
              <a:endParaRPr lang="en-US" dirty="0">
                <a:solidFill>
                  <a:srgbClr val="002060"/>
                </a:solidFill>
                <a:cs typeface="Open Sans" panose="020B0606030504020204" pitchFamily="34" charset="0"/>
              </a:endParaRPr>
            </a:p>
          </p:txBody>
        </p:sp>
      </p:grpSp>
      <p:grpSp>
        <p:nvGrpSpPr>
          <p:cNvPr id="54" name="Group 27">
            <a:extLst>
              <a:ext uri="{FF2B5EF4-FFF2-40B4-BE49-F238E27FC236}">
                <a16:creationId xmlns:a16="http://schemas.microsoft.com/office/drawing/2014/main" xmlns="" id="{C714FB7A-6339-4EDC-996D-380199567A4B}"/>
              </a:ext>
            </a:extLst>
          </p:cNvPr>
          <p:cNvGrpSpPr/>
          <p:nvPr/>
        </p:nvGrpSpPr>
        <p:grpSpPr>
          <a:xfrm>
            <a:off x="6003663" y="3924952"/>
            <a:ext cx="3408047" cy="1864033"/>
            <a:chOff x="6173909" y="3485413"/>
            <a:chExt cx="2222356" cy="171789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C00B053C-3696-4AFA-B3B5-BD2EF37AFFAF}"/>
                </a:ext>
              </a:extLst>
            </p:cNvPr>
            <p:cNvSpPr txBox="1"/>
            <p:nvPr/>
          </p:nvSpPr>
          <p:spPr>
            <a:xfrm>
              <a:off x="6173909" y="3485413"/>
              <a:ext cx="2222356" cy="85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Международное </a:t>
              </a:r>
            </a:p>
            <a:p>
              <a:pPr algn="ctr"/>
              <a:r>
                <a:rPr lang="ru-RU" altLang="zh-CN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Сотрудничество</a:t>
              </a:r>
            </a:p>
            <a:p>
              <a:pPr algn="ctr"/>
              <a:endPara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E4341E23-06D4-4841-B719-6585B01F0AD7}"/>
                </a:ext>
              </a:extLst>
            </p:cNvPr>
            <p:cNvSpPr txBox="1"/>
            <p:nvPr/>
          </p:nvSpPr>
          <p:spPr>
            <a:xfrm>
              <a:off x="6324664" y="4097082"/>
              <a:ext cx="1851877" cy="110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altLang="zh-CN" dirty="0">
                  <a:solidFill>
                    <a:srgbClr val="002060"/>
                  </a:solidFill>
                  <a:cs typeface="Open Sans" panose="020B0606030504020204" pitchFamily="34" charset="0"/>
                </a:rPr>
                <a:t>Меморандум  о сотрудничестве с клиникой Германии </a:t>
              </a:r>
            </a:p>
            <a:p>
              <a:pPr algn="ctr">
                <a:lnSpc>
                  <a:spcPct val="150000"/>
                </a:lnSpc>
              </a:pPr>
              <a:r>
                <a:rPr lang="en-US" sz="1200" b="1" dirty="0">
                  <a:solidFill>
                    <a:srgbClr val="002060"/>
                  </a:solidFill>
                </a:rPr>
                <a:t>GMBH</a:t>
              </a:r>
              <a:r>
                <a:rPr lang="ru-RU" sz="1200" b="1" dirty="0">
                  <a:solidFill>
                    <a:srgbClr val="002060"/>
                  </a:solidFill>
                </a:rPr>
                <a:t> «</a:t>
              </a:r>
              <a:r>
                <a:rPr lang="ru-RU" sz="1200" b="1" dirty="0" err="1">
                  <a:solidFill>
                    <a:srgbClr val="002060"/>
                  </a:solidFill>
                </a:rPr>
                <a:t>Helios</a:t>
              </a:r>
              <a:r>
                <a:rPr lang="ru-RU" sz="1200" b="1" dirty="0">
                  <a:solidFill>
                    <a:srgbClr val="002060"/>
                  </a:solidFill>
                </a:rPr>
                <a:t> </a:t>
              </a:r>
              <a:r>
                <a:rPr lang="ru-RU" sz="1200" b="1" dirty="0" err="1">
                  <a:solidFill>
                    <a:srgbClr val="002060"/>
                  </a:solidFill>
                </a:rPr>
                <a:t>Health</a:t>
              </a:r>
              <a:r>
                <a:rPr lang="ru-RU" altLang="zh-CN" sz="1200" b="1" dirty="0">
                  <a:solidFill>
                    <a:srgbClr val="002060"/>
                  </a:solidFill>
                  <a:cs typeface="Open Sans" panose="020B0606030504020204" pitchFamily="34" charset="0"/>
                </a:rPr>
                <a:t> </a:t>
              </a:r>
            </a:p>
            <a:p>
              <a:pPr algn="ctr"/>
              <a:r>
                <a:rPr lang="ru-RU" altLang="zh-CN" sz="1200" b="1" dirty="0">
                  <a:solidFill>
                    <a:schemeClr val="bg1">
                      <a:lumMod val="50000"/>
                    </a:schemeClr>
                  </a:solidFill>
                  <a:cs typeface="Open Sans" panose="020B0606030504020204" pitchFamily="34" charset="0"/>
                </a:rPr>
                <a:t> 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cs typeface="Open Sans" panose="020B0606030504020204" pitchFamily="34" charset="0"/>
              </a:endParaRPr>
            </a:p>
          </p:txBody>
        </p:sp>
      </p:grp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97" y="1610116"/>
            <a:ext cx="2594719" cy="214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ight Triangle 30">
            <a:extLst>
              <a:ext uri="{FF2B5EF4-FFF2-40B4-BE49-F238E27FC236}">
                <a16:creationId xmlns:a16="http://schemas.microsoft.com/office/drawing/2014/main" xmlns="" id="{F0BE880E-A1B2-441A-B69E-48CC871BCB90}"/>
              </a:ext>
            </a:extLst>
          </p:cNvPr>
          <p:cNvSpPr/>
          <p:nvPr/>
        </p:nvSpPr>
        <p:spPr>
          <a:xfrm rot="5400000">
            <a:off x="815414" y="1438137"/>
            <a:ext cx="992190" cy="1084801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2" name="原创设计师QQ598969553          _14"/>
          <p:cNvSpPr txBox="1"/>
          <p:nvPr/>
        </p:nvSpPr>
        <p:spPr>
          <a:xfrm>
            <a:off x="7127277" y="1740481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KPI 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原创设计师QQ598969553          _13"/>
          <p:cNvSpPr txBox="1"/>
          <p:nvPr/>
        </p:nvSpPr>
        <p:spPr>
          <a:xfrm>
            <a:off x="3981390" y="1694627"/>
            <a:ext cx="1794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Аккредитация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Picture 2" descr="Важнейшие ключевые показатели эффективности (KPI) для трех разных типов  сайтов - O'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r="27141"/>
          <a:stretch/>
        </p:blipFill>
        <p:spPr bwMode="auto">
          <a:xfrm>
            <a:off x="9193013" y="1571259"/>
            <a:ext cx="2649086" cy="218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ight Triangle 32">
            <a:extLst>
              <a:ext uri="{FF2B5EF4-FFF2-40B4-BE49-F238E27FC236}">
                <a16:creationId xmlns:a16="http://schemas.microsoft.com/office/drawing/2014/main" xmlns="" id="{EFEF72E6-193C-46B3-9D28-EA9EB62AA287}"/>
              </a:ext>
            </a:extLst>
          </p:cNvPr>
          <p:cNvSpPr/>
          <p:nvPr/>
        </p:nvSpPr>
        <p:spPr>
          <a:xfrm rot="10800000">
            <a:off x="10935804" y="1484443"/>
            <a:ext cx="1084801" cy="99219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5" name="原创设计师QQ598969553          _15"/>
          <p:cNvSpPr txBox="1"/>
          <p:nvPr/>
        </p:nvSpPr>
        <p:spPr>
          <a:xfrm>
            <a:off x="3626999" y="4138887"/>
            <a:ext cx="231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Расширение ПМСП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" name="Picture 4" descr="Городская клиническая больница № 5, больница для взрослых, просп. Достык,  220, Алматы — Яндекс Карт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96" y="3811389"/>
            <a:ext cx="2594719" cy="214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ight Triangle 33">
            <a:extLst>
              <a:ext uri="{FF2B5EF4-FFF2-40B4-BE49-F238E27FC236}">
                <a16:creationId xmlns:a16="http://schemas.microsoft.com/office/drawing/2014/main" xmlns="" id="{06D22737-AF20-4D5D-B682-834C1B4205BC}"/>
              </a:ext>
            </a:extLst>
          </p:cNvPr>
          <p:cNvSpPr/>
          <p:nvPr/>
        </p:nvSpPr>
        <p:spPr>
          <a:xfrm>
            <a:off x="769108" y="5045433"/>
            <a:ext cx="1084801" cy="992190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462" y="3811389"/>
            <a:ext cx="2720133" cy="214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ight Triangle 31">
            <a:extLst>
              <a:ext uri="{FF2B5EF4-FFF2-40B4-BE49-F238E27FC236}">
                <a16:creationId xmlns:a16="http://schemas.microsoft.com/office/drawing/2014/main" xmlns="" id="{76427FF4-F2E1-480A-9AF0-9115C3ADAC7A}"/>
              </a:ext>
            </a:extLst>
          </p:cNvPr>
          <p:cNvSpPr/>
          <p:nvPr/>
        </p:nvSpPr>
        <p:spPr>
          <a:xfrm rot="16200000">
            <a:off x="10982110" y="4999127"/>
            <a:ext cx="992190" cy="1084801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pic>
        <p:nvPicPr>
          <p:cNvPr id="37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309B91EA-0644-43CE-BDD2-1EFCB81F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31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006FBF1-C044-4E64-B8E7-C0F6F9ABA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89" name="Rectangle 4">
            <a:extLst>
              <a:ext uri="{FF2B5EF4-FFF2-40B4-BE49-F238E27FC236}">
                <a16:creationId xmlns:a16="http://schemas.microsoft.com/office/drawing/2014/main" xmlns="" id="{4E191D03-53A3-45E7-A6BF-D36C2FEAB066}"/>
              </a:ext>
            </a:extLst>
          </p:cNvPr>
          <p:cNvSpPr/>
          <p:nvPr/>
        </p:nvSpPr>
        <p:spPr>
          <a:xfrm>
            <a:off x="6787348" y="5608609"/>
            <a:ext cx="4983382" cy="5397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Установка навесов и мест отдыха для пациентов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216;p19"/>
          <p:cNvSpPr/>
          <p:nvPr/>
        </p:nvSpPr>
        <p:spPr>
          <a:xfrm>
            <a:off x="0" y="0"/>
            <a:ext cx="12192000" cy="1138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968896" y="457201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Проведенная работа за 2022 год </a:t>
            </a: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xmlns="" id="{4E191D03-53A3-45E7-A6BF-D36C2FEAB066}"/>
              </a:ext>
            </a:extLst>
          </p:cNvPr>
          <p:cNvSpPr/>
          <p:nvPr/>
        </p:nvSpPr>
        <p:spPr>
          <a:xfrm>
            <a:off x="997693" y="5608718"/>
            <a:ext cx="5506269" cy="5397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Замена и укладка новой брусчатки на территории 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DE08BA12-D464-4C61-ABC7-57D532F4081E}"/>
              </a:ext>
            </a:extLst>
          </p:cNvPr>
          <p:cNvSpPr txBox="1"/>
          <p:nvPr/>
        </p:nvSpPr>
        <p:spPr>
          <a:xfrm>
            <a:off x="6509804" y="5860786"/>
            <a:ext cx="3408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40879CD8-6B65-4EF0-AD4C-0CA7493E2C97}"/>
              </a:ext>
            </a:extLst>
          </p:cNvPr>
          <p:cNvSpPr txBox="1"/>
          <p:nvPr/>
        </p:nvSpPr>
        <p:spPr>
          <a:xfrm>
            <a:off x="13620064" y="2098135"/>
            <a:ext cx="3408048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9" name="Right Triangle 30">
            <a:extLst>
              <a:ext uri="{FF2B5EF4-FFF2-40B4-BE49-F238E27FC236}">
                <a16:creationId xmlns:a16="http://schemas.microsoft.com/office/drawing/2014/main" xmlns="" id="{F0BE880E-A1B2-441A-B69E-48CC871BCB90}"/>
              </a:ext>
            </a:extLst>
          </p:cNvPr>
          <p:cNvSpPr/>
          <p:nvPr/>
        </p:nvSpPr>
        <p:spPr>
          <a:xfrm rot="5400000">
            <a:off x="1136943" y="5475745"/>
            <a:ext cx="539787" cy="805736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86" name="Right Triangle 33">
            <a:extLst>
              <a:ext uri="{FF2B5EF4-FFF2-40B4-BE49-F238E27FC236}">
                <a16:creationId xmlns:a16="http://schemas.microsoft.com/office/drawing/2014/main" xmlns="" id="{06D22737-AF20-4D5D-B682-834C1B4205BC}"/>
              </a:ext>
            </a:extLst>
          </p:cNvPr>
          <p:cNvSpPr/>
          <p:nvPr/>
        </p:nvSpPr>
        <p:spPr>
          <a:xfrm>
            <a:off x="6787348" y="5590894"/>
            <a:ext cx="667479" cy="539784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11" y="1943235"/>
            <a:ext cx="3659980" cy="274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32279" r="6766" b="31762"/>
          <a:stretch/>
        </p:blipFill>
        <p:spPr bwMode="auto">
          <a:xfrm>
            <a:off x="6528001" y="1864709"/>
            <a:ext cx="5197996" cy="272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68" b="4068"/>
          <a:stretch/>
        </p:blipFill>
        <p:spPr bwMode="auto">
          <a:xfrm>
            <a:off x="4504991" y="1601160"/>
            <a:ext cx="2949836" cy="393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3391" y="1195827"/>
            <a:ext cx="5404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Работа по благоустройству территории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82FFB7A0-EA4A-4C30-972B-31039ACC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301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4">
            <a:extLst>
              <a:ext uri="{FF2B5EF4-FFF2-40B4-BE49-F238E27FC236}">
                <a16:creationId xmlns:a16="http://schemas.microsoft.com/office/drawing/2014/main" xmlns="" id="{4E191D03-53A3-45E7-A6BF-D36C2FEAB066}"/>
              </a:ext>
            </a:extLst>
          </p:cNvPr>
          <p:cNvSpPr/>
          <p:nvPr/>
        </p:nvSpPr>
        <p:spPr>
          <a:xfrm>
            <a:off x="4130567" y="4761378"/>
            <a:ext cx="4204441" cy="5341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altLang="ko-KR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ko-K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ru-RU" altLang="ko-K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Наурыз</a:t>
            </a:r>
            <a:r>
              <a:rPr lang="ru-RU" altLang="ko-K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2022, юрта, организованная медиками </a:t>
            </a:r>
            <a:r>
              <a:rPr lang="ru-RU" altLang="ko-K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Медеуского</a:t>
            </a:r>
            <a:r>
              <a:rPr lang="ru-RU" altLang="ko-K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района.</a:t>
            </a:r>
          </a:p>
          <a:p>
            <a:pPr algn="just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xmlns="" id="{4E191D03-53A3-45E7-A6BF-D36C2FEAB066}"/>
              </a:ext>
            </a:extLst>
          </p:cNvPr>
          <p:cNvSpPr/>
          <p:nvPr/>
        </p:nvSpPr>
        <p:spPr>
          <a:xfrm>
            <a:off x="4137677" y="5859359"/>
            <a:ext cx="4204441" cy="5341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. Сотрудники ГКБ 5 постоянные  доноры крови</a:t>
            </a:r>
          </a:p>
          <a:p>
            <a:pPr algn="just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xmlns="" id="{4E191D03-53A3-45E7-A6BF-D36C2FEAB066}"/>
              </a:ext>
            </a:extLst>
          </p:cNvPr>
          <p:cNvSpPr/>
          <p:nvPr/>
        </p:nvSpPr>
        <p:spPr>
          <a:xfrm>
            <a:off x="4130567" y="5355085"/>
            <a:ext cx="4204441" cy="53978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</a:p>
          <a:p>
            <a:pPr algn="just"/>
            <a:r>
              <a:rPr lang="ru-RU" altLang="ko-K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Медицинские сестры ГКБ №5 на торжественном мероприятий ко дню мед работника</a:t>
            </a:r>
          </a:p>
          <a:p>
            <a:pPr algn="just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4">
            <a:extLst>
              <a:ext uri="{FF2B5EF4-FFF2-40B4-BE49-F238E27FC236}">
                <a16:creationId xmlns:a16="http://schemas.microsoft.com/office/drawing/2014/main" xmlns="" id="{4E191D03-53A3-45E7-A6BF-D36C2FEAB066}"/>
              </a:ext>
            </a:extLst>
          </p:cNvPr>
          <p:cNvSpPr/>
          <p:nvPr/>
        </p:nvSpPr>
        <p:spPr>
          <a:xfrm>
            <a:off x="4113671" y="4204535"/>
            <a:ext cx="4204441" cy="5341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altLang="ko-KR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altLang="ko-K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Команда </a:t>
            </a:r>
            <a:r>
              <a:rPr lang="ru-RU" altLang="ko-K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Медеуского</a:t>
            </a:r>
            <a:r>
              <a:rPr lang="ru-RU" altLang="ko-K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района на конкурсе «</a:t>
            </a:r>
            <a:r>
              <a:rPr lang="ru-RU" altLang="ko-K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Екі</a:t>
            </a:r>
            <a:r>
              <a:rPr lang="ru-RU" altLang="ko-K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ko-K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жұлдыз</a:t>
            </a:r>
            <a:r>
              <a:rPr lang="ru-RU" altLang="ko-K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с </a:t>
            </a:r>
            <a:r>
              <a:rPr lang="ru-RU" altLang="ko-K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Толқын</a:t>
            </a:r>
            <a:r>
              <a:rPr lang="ru-RU" altLang="ko-K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ko-K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Забировой</a:t>
            </a:r>
            <a:endParaRPr lang="ru-RU" altLang="ko-KR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DE08BA12-D464-4C61-ABC7-57D532F4081E}"/>
              </a:ext>
            </a:extLst>
          </p:cNvPr>
          <p:cNvSpPr txBox="1"/>
          <p:nvPr/>
        </p:nvSpPr>
        <p:spPr>
          <a:xfrm>
            <a:off x="4624440" y="4079817"/>
            <a:ext cx="2557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xmlns="" id="{4E191D03-53A3-45E7-A6BF-D36C2FEAB066}"/>
              </a:ext>
            </a:extLst>
          </p:cNvPr>
          <p:cNvSpPr/>
          <p:nvPr/>
        </p:nvSpPr>
        <p:spPr>
          <a:xfrm>
            <a:off x="4109237" y="6065328"/>
            <a:ext cx="4204441" cy="5341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altLang="ko-KR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altLang="ko-K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. Ежегодное поздравление ветеранов ВОВ</a:t>
            </a:r>
          </a:p>
          <a:p>
            <a:pPr algn="just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216;p19"/>
          <p:cNvSpPr/>
          <p:nvPr/>
        </p:nvSpPr>
        <p:spPr>
          <a:xfrm>
            <a:off x="0" y="0"/>
            <a:ext cx="12192000" cy="11247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56728" y="395506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Участие в общественной жизни города</a:t>
            </a: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40879CD8-6B65-4EF0-AD4C-0CA7493E2C97}"/>
              </a:ext>
            </a:extLst>
          </p:cNvPr>
          <p:cNvSpPr txBox="1"/>
          <p:nvPr/>
        </p:nvSpPr>
        <p:spPr>
          <a:xfrm>
            <a:off x="13620064" y="2098135"/>
            <a:ext cx="3408048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/>
          <a:stretch/>
        </p:blipFill>
        <p:spPr bwMode="auto">
          <a:xfrm>
            <a:off x="0" y="1132559"/>
            <a:ext cx="4123457" cy="30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457" y="1129060"/>
            <a:ext cx="4218662" cy="30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/>
          <a:stretch/>
        </p:blipFill>
        <p:spPr bwMode="auto">
          <a:xfrm>
            <a:off x="8337684" y="1124744"/>
            <a:ext cx="3854316" cy="30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9"/>
          <a:stretch/>
        </p:blipFill>
        <p:spPr bwMode="auto">
          <a:xfrm>
            <a:off x="3138" y="4183754"/>
            <a:ext cx="4120319" cy="249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4" b="14814"/>
          <a:stretch/>
        </p:blipFill>
        <p:spPr bwMode="auto">
          <a:xfrm>
            <a:off x="8327898" y="4168331"/>
            <a:ext cx="3864102" cy="251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D6DEAC84-EBE8-4102-A3C5-3B43517E5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直接连接符 83">
            <a:extLst>
              <a:ext uri="{FF2B5EF4-FFF2-40B4-BE49-F238E27FC236}">
                <a16:creationId xmlns:a16="http://schemas.microsoft.com/office/drawing/2014/main" xmlns="" id="{688D203E-611B-4D69-9A60-820CF422892E}"/>
              </a:ext>
            </a:extLst>
          </p:cNvPr>
          <p:cNvCxnSpPr>
            <a:cxnSpLocks/>
          </p:cNvCxnSpPr>
          <p:nvPr/>
        </p:nvCxnSpPr>
        <p:spPr>
          <a:xfrm>
            <a:off x="4295800" y="4761378"/>
            <a:ext cx="39255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83">
            <a:extLst>
              <a:ext uri="{FF2B5EF4-FFF2-40B4-BE49-F238E27FC236}">
                <a16:creationId xmlns:a16="http://schemas.microsoft.com/office/drawing/2014/main" xmlns="" id="{EC52D77B-1E1E-4C05-8344-90BD71E1B7ED}"/>
              </a:ext>
            </a:extLst>
          </p:cNvPr>
          <p:cNvCxnSpPr>
            <a:cxnSpLocks/>
          </p:cNvCxnSpPr>
          <p:nvPr/>
        </p:nvCxnSpPr>
        <p:spPr>
          <a:xfrm>
            <a:off x="4223792" y="5355085"/>
            <a:ext cx="39255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83">
            <a:extLst>
              <a:ext uri="{FF2B5EF4-FFF2-40B4-BE49-F238E27FC236}">
                <a16:creationId xmlns:a16="http://schemas.microsoft.com/office/drawing/2014/main" xmlns="" id="{7DA1D4E0-DDB8-430D-9E49-C87099E6A468}"/>
              </a:ext>
            </a:extLst>
          </p:cNvPr>
          <p:cNvCxnSpPr>
            <a:cxnSpLocks/>
          </p:cNvCxnSpPr>
          <p:nvPr/>
        </p:nvCxnSpPr>
        <p:spPr>
          <a:xfrm>
            <a:off x="4295800" y="5841908"/>
            <a:ext cx="39255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83">
            <a:extLst>
              <a:ext uri="{FF2B5EF4-FFF2-40B4-BE49-F238E27FC236}">
                <a16:creationId xmlns:a16="http://schemas.microsoft.com/office/drawing/2014/main" xmlns="" id="{AA96139A-6752-446D-B4A6-66A7EDA9FB8E}"/>
              </a:ext>
            </a:extLst>
          </p:cNvPr>
          <p:cNvCxnSpPr>
            <a:cxnSpLocks/>
          </p:cNvCxnSpPr>
          <p:nvPr/>
        </p:nvCxnSpPr>
        <p:spPr>
          <a:xfrm>
            <a:off x="4223792" y="6165304"/>
            <a:ext cx="39255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69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013EB17-D289-4A5A-BFB6-EF6A28933A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0670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022" y="312738"/>
            <a:ext cx="2253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Наши награды</a:t>
            </a: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Down Arrow Callout 55"/>
          <p:cNvSpPr/>
          <p:nvPr/>
        </p:nvSpPr>
        <p:spPr>
          <a:xfrm>
            <a:off x="6120927" y="1744320"/>
            <a:ext cx="2744473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0"/>
            </a:avLst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Down Arrow Callout 54"/>
          <p:cNvSpPr/>
          <p:nvPr/>
        </p:nvSpPr>
        <p:spPr>
          <a:xfrm>
            <a:off x="3376453" y="1757474"/>
            <a:ext cx="2744474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0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own Arrow Callout 51"/>
          <p:cNvSpPr/>
          <p:nvPr/>
        </p:nvSpPr>
        <p:spPr>
          <a:xfrm>
            <a:off x="747515" y="1744318"/>
            <a:ext cx="2684691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503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14"/>
          <p:cNvSpPr>
            <a:spLocks noChangeAspect="1"/>
          </p:cNvSpPr>
          <p:nvPr/>
        </p:nvSpPr>
        <p:spPr>
          <a:xfrm>
            <a:off x="1146054" y="4432928"/>
            <a:ext cx="1030185" cy="1030185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30" name="Oval 15"/>
          <p:cNvSpPr>
            <a:spLocks noChangeAspect="1"/>
          </p:cNvSpPr>
          <p:nvPr/>
        </p:nvSpPr>
        <p:spPr>
          <a:xfrm>
            <a:off x="4119242" y="4432928"/>
            <a:ext cx="1030185" cy="1030185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endParaRPr lang="en-US" sz="2800" dirty="0">
              <a:solidFill>
                <a:schemeClr val="accent2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38" name="Oval 16"/>
          <p:cNvSpPr>
            <a:spLocks noChangeAspect="1"/>
          </p:cNvSpPr>
          <p:nvPr/>
        </p:nvSpPr>
        <p:spPr>
          <a:xfrm>
            <a:off x="7092431" y="4419774"/>
            <a:ext cx="1030185" cy="1030185"/>
          </a:xfrm>
          <a:prstGeom prst="ellipse">
            <a:avLst/>
          </a:prstGeom>
          <a:solidFill>
            <a:schemeClr val="accent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3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0554" y="4419774"/>
            <a:ext cx="2621652" cy="1769715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lvl="0" algn="ctr">
              <a:buClrTx/>
              <a:defRPr/>
            </a:pPr>
            <a:r>
              <a:rPr lang="ru-RU" altLang="zh-CN" sz="1600" b="1" kern="1200" dirty="0" err="1">
                <a:solidFill>
                  <a:prstClr val="white"/>
                </a:solidFill>
                <a:ea typeface="微软雅黑"/>
              </a:rPr>
              <a:t>Хайроев</a:t>
            </a:r>
            <a:r>
              <a:rPr lang="ru-RU" altLang="zh-CN" sz="1600" b="1" kern="1200" dirty="0">
                <a:solidFill>
                  <a:prstClr val="white"/>
                </a:solidFill>
                <a:ea typeface="微软雅黑"/>
              </a:rPr>
              <a:t> Магомед</a:t>
            </a:r>
          </a:p>
          <a:p>
            <a:pPr lvl="0" algn="ctr">
              <a:buClrTx/>
              <a:defRPr/>
            </a:pPr>
            <a:r>
              <a:rPr lang="ru-RU" altLang="zh-CN" sz="1600" b="1" kern="1200" dirty="0" err="1">
                <a:solidFill>
                  <a:prstClr val="white"/>
                </a:solidFill>
                <a:ea typeface="微软雅黑"/>
              </a:rPr>
              <a:t>Микаелович</a:t>
            </a:r>
            <a:endParaRPr lang="ru-RU" altLang="zh-CN" sz="1600" b="1" kern="1200" dirty="0">
              <a:solidFill>
                <a:prstClr val="white"/>
              </a:solidFill>
              <a:ea typeface="微软雅黑"/>
            </a:endParaRPr>
          </a:p>
          <a:p>
            <a:pPr algn="ctr">
              <a:buClrTx/>
              <a:defRPr/>
            </a:pPr>
            <a:endParaRPr lang="ru-RU" altLang="zh-CN" sz="1600" dirty="0">
              <a:solidFill>
                <a:prstClr val="white"/>
              </a:solidFill>
              <a:ea typeface="微软雅黑"/>
            </a:endParaRPr>
          </a:p>
          <a:p>
            <a:pPr algn="ctr">
              <a:buClrTx/>
              <a:defRPr/>
            </a:pP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Медаль «За вклад в развитие здравоохранения»</a:t>
            </a:r>
          </a:p>
          <a:p>
            <a:pPr lvl="0" algn="ctr">
              <a:buClrTx/>
              <a:defRPr/>
            </a:pPr>
            <a:endParaRPr lang="zh-CN" altLang="en-US" sz="1600" b="1" kern="1200" dirty="0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96000" y="4278967"/>
            <a:ext cx="2857453" cy="1837426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ru-RU" sz="1400" dirty="0"/>
          </a:p>
          <a:p>
            <a:pPr lvl="0" algn="ctr">
              <a:buClrTx/>
              <a:defRPr/>
            </a:pPr>
            <a:r>
              <a:rPr lang="ru-RU" altLang="zh-CN" sz="1600" b="1" kern="1200" dirty="0" err="1">
                <a:solidFill>
                  <a:prstClr val="white"/>
                </a:solidFill>
                <a:ea typeface="微软雅黑"/>
              </a:rPr>
              <a:t>Пучетис</a:t>
            </a:r>
            <a:r>
              <a:rPr lang="ru-RU" altLang="zh-CN" sz="1600" b="1" kern="1200" dirty="0">
                <a:solidFill>
                  <a:prstClr val="white"/>
                </a:solidFill>
                <a:ea typeface="微软雅黑"/>
              </a:rPr>
              <a:t> </a:t>
            </a:r>
          </a:p>
          <a:p>
            <a:pPr lvl="0" algn="ctr">
              <a:buClrTx/>
              <a:defRPr/>
            </a:pPr>
            <a:r>
              <a:rPr lang="ru-RU" altLang="zh-CN" sz="1600" b="1" kern="1200" dirty="0">
                <a:solidFill>
                  <a:prstClr val="white"/>
                </a:solidFill>
                <a:ea typeface="微软雅黑"/>
              </a:rPr>
              <a:t>Наталья </a:t>
            </a:r>
          </a:p>
          <a:p>
            <a:pPr lvl="0" algn="ctr">
              <a:buClrTx/>
              <a:defRPr/>
            </a:pPr>
            <a:r>
              <a:rPr lang="ru-RU" altLang="zh-CN" sz="1600" b="1" kern="1200" dirty="0">
                <a:solidFill>
                  <a:prstClr val="white"/>
                </a:solidFill>
                <a:ea typeface="微软雅黑"/>
              </a:rPr>
              <a:t>Антоновна</a:t>
            </a:r>
          </a:p>
          <a:p>
            <a:pPr algn="ctr">
              <a:lnSpc>
                <a:spcPct val="120000"/>
              </a:lnSpc>
              <a:defRPr/>
            </a:pP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медаль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 "</a:t>
            </a:r>
            <a:r>
              <a:rPr lang="ru-RU" altLang="zh-CN" sz="1600" dirty="0" err="1">
                <a:solidFill>
                  <a:prstClr val="white"/>
                </a:solidFill>
                <a:ea typeface="微软雅黑"/>
              </a:rPr>
              <a:t>Ерен</a:t>
            </a: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 е</a:t>
            </a:r>
            <a:r>
              <a:rPr lang="kk-KZ" altLang="zh-CN" sz="1600" dirty="0">
                <a:solidFill>
                  <a:prstClr val="white"/>
                </a:solidFill>
                <a:ea typeface="微软雅黑"/>
              </a:rPr>
              <a:t>ң</a:t>
            </a:r>
            <a:r>
              <a:rPr lang="ru-RU" altLang="zh-CN" sz="1600" dirty="0" err="1">
                <a:solidFill>
                  <a:prstClr val="white"/>
                </a:solidFill>
                <a:ea typeface="微软雅黑"/>
              </a:rPr>
              <a:t>бегі</a:t>
            </a: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 </a:t>
            </a:r>
            <a:r>
              <a:rPr lang="ru-RU" altLang="zh-CN" sz="1600" dirty="0" err="1">
                <a:solidFill>
                  <a:prstClr val="white"/>
                </a:solidFill>
                <a:ea typeface="微软雅黑"/>
              </a:rPr>
              <a:t>үшін</a:t>
            </a: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"</a:t>
            </a:r>
          </a:p>
          <a:p>
            <a:pPr lvl="0" algn="ctr">
              <a:buClrTx/>
              <a:defRPr/>
            </a:pPr>
            <a:endParaRPr lang="zh-CN" altLang="en-US" sz="1600" b="1" kern="1200" dirty="0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04329" y="4332715"/>
            <a:ext cx="27444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ru-RU" altLang="zh-CN" sz="1600" b="1" kern="1200" dirty="0" err="1">
                <a:solidFill>
                  <a:prstClr val="white"/>
                </a:solidFill>
                <a:ea typeface="微软雅黑"/>
              </a:rPr>
              <a:t>Курманалина</a:t>
            </a:r>
            <a:r>
              <a:rPr lang="ru-RU" altLang="zh-CN" sz="1600" b="1" kern="1200" dirty="0">
                <a:solidFill>
                  <a:prstClr val="white"/>
                </a:solidFill>
                <a:ea typeface="微软雅黑"/>
              </a:rPr>
              <a:t> </a:t>
            </a:r>
          </a:p>
          <a:p>
            <a:pPr lvl="0" algn="ctr">
              <a:buClrTx/>
              <a:defRPr/>
            </a:pPr>
            <a:r>
              <a:rPr lang="ru-RU" altLang="zh-CN" sz="1600" b="1" kern="1200" dirty="0" err="1">
                <a:solidFill>
                  <a:prstClr val="white"/>
                </a:solidFill>
                <a:ea typeface="微软雅黑"/>
              </a:rPr>
              <a:t>Сандугаш</a:t>
            </a:r>
            <a:endParaRPr lang="ru-RU" altLang="zh-CN" sz="1600" b="1" kern="1200" dirty="0">
              <a:solidFill>
                <a:prstClr val="white"/>
              </a:solidFill>
              <a:ea typeface="微软雅黑"/>
            </a:endParaRPr>
          </a:p>
          <a:p>
            <a:pPr lvl="0" algn="ctr">
              <a:buClrTx/>
              <a:defRPr/>
            </a:pPr>
            <a:r>
              <a:rPr lang="ru-RU" altLang="zh-CN" sz="1600" b="1" kern="1200" dirty="0" err="1">
                <a:solidFill>
                  <a:prstClr val="white"/>
                </a:solidFill>
                <a:ea typeface="微软雅黑"/>
              </a:rPr>
              <a:t>Нуртасовна</a:t>
            </a:r>
            <a:endParaRPr lang="ru-RU" altLang="zh-CN" sz="1600" b="1" kern="1200" dirty="0">
              <a:solidFill>
                <a:prstClr val="white"/>
              </a:solidFill>
              <a:ea typeface="微软雅黑"/>
            </a:endParaRPr>
          </a:p>
          <a:p>
            <a:pPr lvl="0" algn="ctr">
              <a:buClrTx/>
              <a:defRPr/>
            </a:pPr>
            <a:endParaRPr lang="ru-RU" altLang="zh-CN" sz="1600" b="1" kern="1200" dirty="0">
              <a:solidFill>
                <a:prstClr val="white"/>
              </a:solidFill>
              <a:ea typeface="微软雅黑"/>
            </a:endParaRPr>
          </a:p>
          <a:p>
            <a:pPr lvl="0" algn="ctr">
              <a:buClrTx/>
              <a:defRPr/>
            </a:pP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медаль  "Отличник </a:t>
            </a:r>
            <a:r>
              <a:rPr lang="ru-RU" altLang="zh-CN" sz="1600" dirty="0" err="1">
                <a:solidFill>
                  <a:prstClr val="white"/>
                </a:solidFill>
                <a:ea typeface="微软雅黑"/>
              </a:rPr>
              <a:t>Здравохранения</a:t>
            </a: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"</a:t>
            </a:r>
            <a:endParaRPr lang="zh-CN" altLang="en-US" sz="1600" b="1" kern="1200" dirty="0">
              <a:solidFill>
                <a:prstClr val="white"/>
              </a:solidFill>
              <a:ea typeface="微软雅黑"/>
            </a:endParaRPr>
          </a:p>
          <a:p>
            <a:endParaRPr lang="ru-RU" dirty="0"/>
          </a:p>
        </p:txBody>
      </p:sp>
      <p:sp>
        <p:nvSpPr>
          <p:cNvPr id="55" name="Down Arrow Callout 55"/>
          <p:cNvSpPr/>
          <p:nvPr/>
        </p:nvSpPr>
        <p:spPr>
          <a:xfrm>
            <a:off x="8809647" y="1755738"/>
            <a:ext cx="2987476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0"/>
            </a:avLst>
          </a:prstGeom>
          <a:solidFill>
            <a:srgbClr val="FFFF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9" y="1744319"/>
            <a:ext cx="2688717" cy="25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b="29721"/>
          <a:stretch/>
        </p:blipFill>
        <p:spPr bwMode="auto">
          <a:xfrm>
            <a:off x="3432207" y="1744321"/>
            <a:ext cx="2688719" cy="256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r="12318"/>
          <a:stretch/>
        </p:blipFill>
        <p:spPr bwMode="auto">
          <a:xfrm>
            <a:off x="6120927" y="1755739"/>
            <a:ext cx="2688720" cy="255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4" r="2943" b="49582"/>
          <a:stretch/>
        </p:blipFill>
        <p:spPr bwMode="auto">
          <a:xfrm>
            <a:off x="8809647" y="1757188"/>
            <a:ext cx="2987476" cy="25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8978380" y="4278967"/>
            <a:ext cx="2857453" cy="1837426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ru-RU" sz="1400" dirty="0"/>
          </a:p>
          <a:p>
            <a:pPr lvl="0" algn="ctr">
              <a:buClrTx/>
              <a:defRPr/>
            </a:pPr>
            <a:r>
              <a:rPr lang="ru-RU" altLang="zh-CN" sz="1600" b="1" kern="1200" dirty="0" err="1">
                <a:solidFill>
                  <a:srgbClr val="002060"/>
                </a:solidFill>
                <a:ea typeface="微软雅黑"/>
              </a:rPr>
              <a:t>Обвинцев</a:t>
            </a:r>
            <a:endParaRPr lang="ru-RU" altLang="zh-CN" sz="1600" b="1" kern="1200" dirty="0">
              <a:solidFill>
                <a:srgbClr val="002060"/>
              </a:solidFill>
              <a:ea typeface="微软雅黑"/>
            </a:endParaRPr>
          </a:p>
          <a:p>
            <a:pPr lvl="0" algn="ctr">
              <a:buClrTx/>
              <a:defRPr/>
            </a:pPr>
            <a:r>
              <a:rPr lang="kk-KZ" altLang="zh-CN" sz="1600" b="1" kern="1200" dirty="0">
                <a:solidFill>
                  <a:srgbClr val="002060"/>
                </a:solidFill>
                <a:ea typeface="微软雅黑"/>
              </a:rPr>
              <a:t>Александр</a:t>
            </a:r>
          </a:p>
          <a:p>
            <a:pPr lvl="0" algn="ctr">
              <a:buClrTx/>
              <a:defRPr/>
            </a:pPr>
            <a:r>
              <a:rPr lang="kk-KZ" altLang="zh-CN" sz="1600" b="1" kern="1200" dirty="0">
                <a:solidFill>
                  <a:srgbClr val="002060"/>
                </a:solidFill>
                <a:ea typeface="微软雅黑"/>
              </a:rPr>
              <a:t>Валерьевич</a:t>
            </a:r>
            <a:endParaRPr lang="zh-CN" altLang="en-US" sz="1600" b="1" kern="1200" dirty="0">
              <a:solidFill>
                <a:srgbClr val="002060"/>
              </a:solidFill>
              <a:ea typeface="微软雅黑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ru-RU" altLang="zh-CN" sz="1600" dirty="0">
                <a:solidFill>
                  <a:srgbClr val="002060"/>
                </a:solidFill>
                <a:ea typeface="微软雅黑"/>
              </a:rPr>
              <a:t>медаль  "Отличник </a:t>
            </a:r>
            <a:r>
              <a:rPr lang="ru-RU" altLang="zh-CN" sz="1600" dirty="0" err="1">
                <a:solidFill>
                  <a:srgbClr val="002060"/>
                </a:solidFill>
                <a:ea typeface="微软雅黑"/>
              </a:rPr>
              <a:t>Здравохранения</a:t>
            </a:r>
            <a:r>
              <a:rPr lang="ru-RU" altLang="zh-CN" sz="1600" dirty="0">
                <a:solidFill>
                  <a:srgbClr val="002060"/>
                </a:solidFill>
                <a:ea typeface="微软雅黑"/>
              </a:rPr>
              <a:t>"</a:t>
            </a:r>
          </a:p>
          <a:p>
            <a:pPr lvl="0" algn="ctr">
              <a:buClrTx/>
              <a:defRPr/>
            </a:pPr>
            <a:endParaRPr lang="zh-CN" altLang="en-US" sz="1600" b="1" kern="1200" dirty="0">
              <a:solidFill>
                <a:prstClr val="white"/>
              </a:solidFill>
              <a:ea typeface="微软雅黑"/>
            </a:endParaRPr>
          </a:p>
        </p:txBody>
      </p:sp>
      <p:pic>
        <p:nvPicPr>
          <p:cNvPr id="22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F717D26C-2277-425E-832F-2E51CE496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07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9" grpId="0" animBg="1"/>
      <p:bldP spid="30" grpId="0" animBg="1"/>
      <p:bldP spid="38" grpId="0" animBg="1"/>
      <p:bldP spid="41" grpId="0"/>
      <p:bldP spid="49" grpId="0"/>
      <p:bldP spid="55" grpId="0" animBg="1"/>
      <p:bldP spid="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FE111FDF-45F9-4C10-99D2-16A96E85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0670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201144" y="37797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Наши награды</a:t>
            </a: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Down Arrow Callout 55"/>
          <p:cNvSpPr/>
          <p:nvPr/>
        </p:nvSpPr>
        <p:spPr>
          <a:xfrm>
            <a:off x="6178793" y="1744320"/>
            <a:ext cx="2765800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0"/>
            </a:avLst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Down Arrow Callout 54"/>
          <p:cNvSpPr/>
          <p:nvPr/>
        </p:nvSpPr>
        <p:spPr>
          <a:xfrm>
            <a:off x="3430643" y="1757474"/>
            <a:ext cx="2719250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0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own Arrow Callout 51"/>
          <p:cNvSpPr/>
          <p:nvPr/>
        </p:nvSpPr>
        <p:spPr>
          <a:xfrm>
            <a:off x="772959" y="1755738"/>
            <a:ext cx="2670549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503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14"/>
          <p:cNvSpPr>
            <a:spLocks noChangeAspect="1"/>
          </p:cNvSpPr>
          <p:nvPr/>
        </p:nvSpPr>
        <p:spPr>
          <a:xfrm>
            <a:off x="1146054" y="4432928"/>
            <a:ext cx="1030185" cy="1030185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30" name="Oval 15"/>
          <p:cNvSpPr>
            <a:spLocks noChangeAspect="1"/>
          </p:cNvSpPr>
          <p:nvPr/>
        </p:nvSpPr>
        <p:spPr>
          <a:xfrm>
            <a:off x="4119242" y="4432928"/>
            <a:ext cx="1030185" cy="1030185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/>
            <a:endParaRPr lang="en-US" sz="2800" dirty="0">
              <a:solidFill>
                <a:schemeClr val="accent2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38" name="Oval 16"/>
          <p:cNvSpPr>
            <a:spLocks noChangeAspect="1"/>
          </p:cNvSpPr>
          <p:nvPr/>
        </p:nvSpPr>
        <p:spPr>
          <a:xfrm>
            <a:off x="7092431" y="4419774"/>
            <a:ext cx="1030185" cy="1030185"/>
          </a:xfrm>
          <a:prstGeom prst="ellipse">
            <a:avLst/>
          </a:prstGeom>
          <a:solidFill>
            <a:schemeClr val="accent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3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57953" y="4298225"/>
            <a:ext cx="2621652" cy="1769715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lvl="0" algn="ctr">
              <a:buClrTx/>
              <a:defRPr/>
            </a:pPr>
            <a:r>
              <a:rPr lang="ru-RU" altLang="zh-CN" sz="1600" b="1" kern="1200" dirty="0" err="1">
                <a:solidFill>
                  <a:prstClr val="white"/>
                </a:solidFill>
                <a:ea typeface="微软雅黑"/>
              </a:rPr>
              <a:t>Гавриш</a:t>
            </a:r>
            <a:r>
              <a:rPr lang="ru-RU" altLang="zh-CN" sz="1600" b="1" kern="1200" dirty="0">
                <a:solidFill>
                  <a:prstClr val="white"/>
                </a:solidFill>
                <a:ea typeface="微软雅黑"/>
              </a:rPr>
              <a:t> Римма </a:t>
            </a:r>
          </a:p>
          <a:p>
            <a:pPr lvl="0" algn="ctr">
              <a:buClrTx/>
              <a:defRPr/>
            </a:pPr>
            <a:r>
              <a:rPr lang="kk-KZ" altLang="zh-CN" sz="1600" b="1" kern="1200" dirty="0">
                <a:solidFill>
                  <a:prstClr val="white"/>
                </a:solidFill>
                <a:ea typeface="微软雅黑"/>
              </a:rPr>
              <a:t>Васильевна</a:t>
            </a:r>
            <a:endParaRPr lang="ru-RU" altLang="zh-CN" sz="1600" b="1" kern="1200" dirty="0">
              <a:solidFill>
                <a:prstClr val="white"/>
              </a:solidFill>
              <a:ea typeface="微软雅黑"/>
            </a:endParaRPr>
          </a:p>
          <a:p>
            <a:pPr algn="ctr">
              <a:buClrTx/>
              <a:defRPr/>
            </a:pPr>
            <a:endParaRPr lang="ru-RU" altLang="zh-CN" sz="1600" dirty="0">
              <a:solidFill>
                <a:prstClr val="white"/>
              </a:solidFill>
              <a:ea typeface="微软雅黑"/>
            </a:endParaRPr>
          </a:p>
          <a:p>
            <a:pPr algn="ctr">
              <a:buClrTx/>
              <a:defRPr/>
            </a:pP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Медаль «За вклад в развитие здравоохранения»</a:t>
            </a:r>
          </a:p>
          <a:p>
            <a:pPr lvl="0" algn="ctr">
              <a:buClrTx/>
              <a:defRPr/>
            </a:pPr>
            <a:endParaRPr lang="zh-CN" altLang="en-US" sz="1600" b="1" kern="1200" dirty="0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43670" y="4148840"/>
            <a:ext cx="2857453" cy="1837426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ru-RU" sz="1400" dirty="0"/>
          </a:p>
          <a:p>
            <a:pPr lvl="0" algn="ctr">
              <a:buClrTx/>
              <a:defRPr/>
            </a:pPr>
            <a:r>
              <a:rPr lang="ru-RU" altLang="zh-CN" sz="1600" b="1" kern="1200" dirty="0" err="1">
                <a:solidFill>
                  <a:prstClr val="white"/>
                </a:solidFill>
                <a:ea typeface="微软雅黑"/>
              </a:rPr>
              <a:t>Кудебева</a:t>
            </a:r>
            <a:r>
              <a:rPr lang="ru-RU" altLang="zh-CN" sz="1600" b="1" kern="1200" dirty="0">
                <a:solidFill>
                  <a:prstClr val="white"/>
                </a:solidFill>
                <a:ea typeface="微软雅黑"/>
              </a:rPr>
              <a:t> </a:t>
            </a:r>
            <a:r>
              <a:rPr lang="ru-RU" altLang="zh-CN" sz="1600" b="1" kern="1200" dirty="0" err="1">
                <a:solidFill>
                  <a:prstClr val="white"/>
                </a:solidFill>
                <a:ea typeface="微软雅黑"/>
              </a:rPr>
              <a:t>Дарига</a:t>
            </a:r>
            <a:endParaRPr lang="ru-RU" altLang="zh-CN" sz="1600" b="1" kern="1200" dirty="0">
              <a:solidFill>
                <a:prstClr val="white"/>
              </a:solidFill>
              <a:ea typeface="微软雅黑"/>
            </a:endParaRPr>
          </a:p>
          <a:p>
            <a:pPr lvl="0" algn="ctr">
              <a:buClrTx/>
              <a:defRPr/>
            </a:pPr>
            <a:r>
              <a:rPr lang="kk-KZ" altLang="zh-CN" sz="1600" b="1" kern="1200" dirty="0">
                <a:solidFill>
                  <a:prstClr val="white"/>
                </a:solidFill>
                <a:ea typeface="微软雅黑"/>
              </a:rPr>
              <a:t>Шалагазиевна </a:t>
            </a:r>
          </a:p>
          <a:p>
            <a:pPr lvl="0" algn="ctr">
              <a:buClrTx/>
              <a:defRPr/>
            </a:pPr>
            <a:endParaRPr lang="ru-RU" altLang="zh-CN" sz="1600" b="1" kern="1200" dirty="0">
              <a:solidFill>
                <a:prstClr val="white"/>
              </a:solidFill>
              <a:ea typeface="微软雅黑"/>
            </a:endParaRPr>
          </a:p>
          <a:p>
            <a:pPr algn="ctr">
              <a:lnSpc>
                <a:spcPct val="120000"/>
              </a:lnSpc>
              <a:defRPr/>
            </a:pP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медаль  "Отличник </a:t>
            </a:r>
            <a:r>
              <a:rPr lang="ru-RU" altLang="zh-CN" sz="1600" dirty="0" err="1">
                <a:solidFill>
                  <a:prstClr val="white"/>
                </a:solidFill>
                <a:ea typeface="微软雅黑"/>
              </a:rPr>
              <a:t>Здравохранения</a:t>
            </a: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"</a:t>
            </a:r>
          </a:p>
          <a:p>
            <a:pPr lvl="0" algn="ctr">
              <a:buClrTx/>
              <a:defRPr/>
            </a:pPr>
            <a:endParaRPr lang="zh-CN" altLang="en-US" sz="1600" b="1" kern="1200" dirty="0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02881" y="4167421"/>
            <a:ext cx="26216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ru-RU" altLang="zh-CN" sz="1600" b="1" kern="1200" dirty="0" err="1">
                <a:solidFill>
                  <a:prstClr val="white"/>
                </a:solidFill>
                <a:ea typeface="微软雅黑"/>
              </a:rPr>
              <a:t>Сейткулов</a:t>
            </a:r>
            <a:endParaRPr lang="ru-RU" altLang="zh-CN" sz="1600" b="1" kern="1200" dirty="0">
              <a:solidFill>
                <a:prstClr val="white"/>
              </a:solidFill>
              <a:ea typeface="微软雅黑"/>
            </a:endParaRPr>
          </a:p>
          <a:p>
            <a:pPr lvl="0" algn="ctr">
              <a:buClrTx/>
              <a:defRPr/>
            </a:pPr>
            <a:r>
              <a:rPr lang="ru-RU" altLang="zh-CN" sz="1600" b="1" kern="1200" dirty="0">
                <a:solidFill>
                  <a:prstClr val="white"/>
                </a:solidFill>
                <a:ea typeface="微软雅黑"/>
              </a:rPr>
              <a:t>Амангельды</a:t>
            </a:r>
          </a:p>
          <a:p>
            <a:pPr lvl="0" algn="ctr">
              <a:buClrTx/>
              <a:defRPr/>
            </a:pPr>
            <a:r>
              <a:rPr lang="ru-RU" altLang="zh-CN" sz="1600" b="1" kern="1200" dirty="0">
                <a:solidFill>
                  <a:prstClr val="white"/>
                </a:solidFill>
                <a:ea typeface="微软雅黑"/>
              </a:rPr>
              <a:t> </a:t>
            </a:r>
            <a:r>
              <a:rPr lang="kk-KZ" altLang="zh-CN" sz="1600" b="1" kern="1200" dirty="0">
                <a:solidFill>
                  <a:prstClr val="white"/>
                </a:solidFill>
                <a:ea typeface="微软雅黑"/>
              </a:rPr>
              <a:t>Баскамбаевич</a:t>
            </a:r>
          </a:p>
          <a:p>
            <a:pPr lvl="0" algn="ctr">
              <a:buClrTx/>
              <a:defRPr/>
            </a:pPr>
            <a:endParaRPr lang="zh-CN" altLang="en-US" sz="1600" b="1" kern="1200" dirty="0">
              <a:solidFill>
                <a:prstClr val="white"/>
              </a:solidFill>
              <a:ea typeface="微软雅黑"/>
            </a:endParaRPr>
          </a:p>
          <a:p>
            <a:pPr algn="ctr">
              <a:buClrTx/>
              <a:defRPr/>
            </a:pPr>
            <a:r>
              <a:rPr lang="ru-RU" altLang="zh-CN" sz="1600" dirty="0">
                <a:solidFill>
                  <a:prstClr val="white"/>
                </a:solidFill>
                <a:ea typeface="微软雅黑"/>
              </a:rPr>
              <a:t>Медаль «За вклад в развитие здравоохранения»</a:t>
            </a:r>
          </a:p>
          <a:p>
            <a:endParaRPr lang="ru-RU" dirty="0"/>
          </a:p>
        </p:txBody>
      </p:sp>
      <p:sp>
        <p:nvSpPr>
          <p:cNvPr id="55" name="Down Arrow Callout 55"/>
          <p:cNvSpPr/>
          <p:nvPr/>
        </p:nvSpPr>
        <p:spPr>
          <a:xfrm>
            <a:off x="8926617" y="1755738"/>
            <a:ext cx="2747824" cy="4394374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0"/>
            </a:avLst>
          </a:prstGeom>
          <a:solidFill>
            <a:srgbClr val="FFFF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8926617" y="4149179"/>
            <a:ext cx="2857453" cy="1837426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ru-RU" sz="1400" dirty="0"/>
          </a:p>
          <a:p>
            <a:pPr lvl="0" algn="ctr">
              <a:buClrTx/>
              <a:defRPr/>
            </a:pPr>
            <a:r>
              <a:rPr lang="ru-RU" altLang="zh-CN" sz="1600" b="1" kern="1200" dirty="0" err="1">
                <a:solidFill>
                  <a:srgbClr val="002060"/>
                </a:solidFill>
                <a:ea typeface="微软雅黑"/>
              </a:rPr>
              <a:t>Уалиева</a:t>
            </a:r>
            <a:r>
              <a:rPr lang="ru-RU" altLang="zh-CN" sz="1600" b="1" kern="1200" dirty="0">
                <a:solidFill>
                  <a:srgbClr val="002060"/>
                </a:solidFill>
                <a:ea typeface="微软雅黑"/>
              </a:rPr>
              <a:t>  Гульнар</a:t>
            </a:r>
          </a:p>
          <a:p>
            <a:pPr lvl="0" algn="ctr">
              <a:buClrTx/>
              <a:defRPr/>
            </a:pPr>
            <a:r>
              <a:rPr lang="kk-KZ" altLang="zh-CN" sz="1600" b="1" kern="1200" dirty="0">
                <a:solidFill>
                  <a:srgbClr val="002060"/>
                </a:solidFill>
                <a:ea typeface="微软雅黑"/>
              </a:rPr>
              <a:t>Эриковна</a:t>
            </a:r>
          </a:p>
          <a:p>
            <a:pPr lvl="0" algn="ctr">
              <a:buClrTx/>
              <a:defRPr/>
            </a:pPr>
            <a:endParaRPr lang="zh-CN" altLang="en-US" sz="1600" b="1" kern="1200" dirty="0">
              <a:solidFill>
                <a:srgbClr val="002060"/>
              </a:solidFill>
              <a:ea typeface="微软雅黑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ru-RU" altLang="zh-CN" sz="1600" dirty="0">
                <a:solidFill>
                  <a:srgbClr val="002060"/>
                </a:solidFill>
                <a:ea typeface="微软雅黑"/>
              </a:rPr>
              <a:t>медаль  "Отличник </a:t>
            </a:r>
            <a:r>
              <a:rPr lang="ru-RU" altLang="zh-CN" sz="1600" dirty="0" err="1">
                <a:solidFill>
                  <a:srgbClr val="002060"/>
                </a:solidFill>
                <a:ea typeface="微软雅黑"/>
              </a:rPr>
              <a:t>Здравохранения</a:t>
            </a:r>
            <a:r>
              <a:rPr lang="ru-RU" altLang="zh-CN" sz="1600" dirty="0">
                <a:solidFill>
                  <a:srgbClr val="002060"/>
                </a:solidFill>
                <a:ea typeface="微软雅黑"/>
              </a:rPr>
              <a:t>"</a:t>
            </a:r>
          </a:p>
          <a:p>
            <a:pPr lvl="0" algn="ctr">
              <a:buClrTx/>
              <a:defRPr/>
            </a:pPr>
            <a:endParaRPr lang="zh-CN" altLang="en-US" sz="1600" b="1" kern="1200" dirty="0">
              <a:solidFill>
                <a:prstClr val="white"/>
              </a:solidFill>
              <a:ea typeface="微软雅黑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6" t="25815" r="26393" b="24113"/>
          <a:stretch/>
        </p:blipFill>
        <p:spPr bwMode="auto">
          <a:xfrm>
            <a:off x="772959" y="1710576"/>
            <a:ext cx="2672133" cy="240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2" b="48464"/>
          <a:stretch/>
        </p:blipFill>
        <p:spPr bwMode="auto">
          <a:xfrm>
            <a:off x="3448620" y="1696732"/>
            <a:ext cx="2747824" cy="240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52398"/>
          <a:stretch/>
        </p:blipFill>
        <p:spPr bwMode="auto">
          <a:xfrm>
            <a:off x="6196444" y="1696732"/>
            <a:ext cx="2735285" cy="239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3" b="45196"/>
          <a:stretch/>
        </p:blipFill>
        <p:spPr bwMode="auto">
          <a:xfrm>
            <a:off x="8944593" y="1684105"/>
            <a:ext cx="2735285" cy="24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403D4591-CFB7-4D1B-B5A4-BE9F2E93B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94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9" grpId="0" animBg="1"/>
      <p:bldP spid="30" grpId="0" animBg="1"/>
      <p:bldP spid="38" grpId="0" animBg="1"/>
      <p:bldP spid="41" grpId="0"/>
      <p:bldP spid="49" grpId="0"/>
      <p:bldP spid="55" grpId="0" animBg="1"/>
      <p:bldP spid="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30FD483C-0796-407E-AE56-F1EE23609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pic>
        <p:nvPicPr>
          <p:cNvPr id="6152" name="Picture 8" descr="Организация и оплата труда дистанционный курс профессиональной  переподготовки во Владивостоке | РБ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9" t="1038" r="28110" b="-1038"/>
          <a:stretch/>
        </p:blipFill>
        <p:spPr bwMode="auto">
          <a:xfrm>
            <a:off x="8634916" y="1725655"/>
            <a:ext cx="3167350" cy="233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0742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1445" y="434865"/>
            <a:ext cx="5653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Планы развития ГКБ №5 на 2022-2023 г.</a:t>
            </a: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1" name="Group 50"/>
          <p:cNvGrpSpPr/>
          <p:nvPr/>
        </p:nvGrpSpPr>
        <p:grpSpPr>
          <a:xfrm>
            <a:off x="768299" y="4112037"/>
            <a:ext cx="2359790" cy="305174"/>
            <a:chOff x="500034" y="3071816"/>
            <a:chExt cx="1657400" cy="228640"/>
          </a:xfrm>
          <a:solidFill>
            <a:srgbClr val="FF0000"/>
          </a:solidFill>
        </p:grpSpPr>
        <p:sp>
          <p:nvSpPr>
            <p:cNvPr id="42" name="5-Point Star 5"/>
            <p:cNvSpPr/>
            <p:nvPr/>
          </p:nvSpPr>
          <p:spPr>
            <a:xfrm>
              <a:off x="50003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5-Point Star 6"/>
            <p:cNvSpPr/>
            <p:nvPr/>
          </p:nvSpPr>
          <p:spPr>
            <a:xfrm>
              <a:off x="85722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5-Point Star 7"/>
            <p:cNvSpPr/>
            <p:nvPr/>
          </p:nvSpPr>
          <p:spPr>
            <a:xfrm>
              <a:off x="121441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5-Point Star 8"/>
            <p:cNvSpPr/>
            <p:nvPr/>
          </p:nvSpPr>
          <p:spPr>
            <a:xfrm>
              <a:off x="157160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5-Point Star 9"/>
            <p:cNvSpPr/>
            <p:nvPr/>
          </p:nvSpPr>
          <p:spPr>
            <a:xfrm>
              <a:off x="192879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1"/>
          <p:cNvGrpSpPr/>
          <p:nvPr/>
        </p:nvGrpSpPr>
        <p:grpSpPr>
          <a:xfrm>
            <a:off x="3575273" y="4112037"/>
            <a:ext cx="2359790" cy="305174"/>
            <a:chOff x="2643174" y="3071816"/>
            <a:chExt cx="1657400" cy="228640"/>
          </a:xfrm>
          <a:solidFill>
            <a:srgbClr val="FF0000"/>
          </a:solidFill>
        </p:grpSpPr>
        <p:sp>
          <p:nvSpPr>
            <p:cNvPr id="57" name="5-Point Star 18"/>
            <p:cNvSpPr/>
            <p:nvPr/>
          </p:nvSpPr>
          <p:spPr>
            <a:xfrm>
              <a:off x="264317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-Point Star 19"/>
            <p:cNvSpPr/>
            <p:nvPr/>
          </p:nvSpPr>
          <p:spPr>
            <a:xfrm>
              <a:off x="300036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-Point Star 20"/>
            <p:cNvSpPr/>
            <p:nvPr/>
          </p:nvSpPr>
          <p:spPr>
            <a:xfrm>
              <a:off x="335755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-Point Star 21"/>
            <p:cNvSpPr/>
            <p:nvPr/>
          </p:nvSpPr>
          <p:spPr>
            <a:xfrm>
              <a:off x="371474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5-Point Star 22"/>
            <p:cNvSpPr/>
            <p:nvPr/>
          </p:nvSpPr>
          <p:spPr>
            <a:xfrm>
              <a:off x="407193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52"/>
          <p:cNvGrpSpPr/>
          <p:nvPr/>
        </p:nvGrpSpPr>
        <p:grpSpPr>
          <a:xfrm>
            <a:off x="6400504" y="4112037"/>
            <a:ext cx="2359790" cy="305174"/>
            <a:chOff x="4857752" y="3071816"/>
            <a:chExt cx="1657400" cy="228640"/>
          </a:xfrm>
          <a:solidFill>
            <a:srgbClr val="FF0000"/>
          </a:solidFill>
        </p:grpSpPr>
        <p:sp>
          <p:nvSpPr>
            <p:cNvPr id="88" name="5-Point Star 31"/>
            <p:cNvSpPr/>
            <p:nvPr/>
          </p:nvSpPr>
          <p:spPr>
            <a:xfrm>
              <a:off x="485775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5-Point Star 32"/>
            <p:cNvSpPr/>
            <p:nvPr/>
          </p:nvSpPr>
          <p:spPr>
            <a:xfrm>
              <a:off x="521494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5-Point Star 33"/>
            <p:cNvSpPr/>
            <p:nvPr/>
          </p:nvSpPr>
          <p:spPr>
            <a:xfrm>
              <a:off x="557213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5-Point Star 34"/>
            <p:cNvSpPr/>
            <p:nvPr/>
          </p:nvSpPr>
          <p:spPr>
            <a:xfrm>
              <a:off x="592932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5-Point Star 35"/>
            <p:cNvSpPr/>
            <p:nvPr/>
          </p:nvSpPr>
          <p:spPr>
            <a:xfrm>
              <a:off x="628651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53"/>
          <p:cNvGrpSpPr/>
          <p:nvPr/>
        </p:nvGrpSpPr>
        <p:grpSpPr>
          <a:xfrm>
            <a:off x="9261028" y="4112037"/>
            <a:ext cx="2359790" cy="305174"/>
            <a:chOff x="7000892" y="3071816"/>
            <a:chExt cx="1657400" cy="228640"/>
          </a:xfrm>
          <a:solidFill>
            <a:srgbClr val="FF0000"/>
          </a:solidFill>
        </p:grpSpPr>
        <p:sp>
          <p:nvSpPr>
            <p:cNvPr id="101" name="5-Point Star 44"/>
            <p:cNvSpPr/>
            <p:nvPr/>
          </p:nvSpPr>
          <p:spPr>
            <a:xfrm>
              <a:off x="700089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5-Point Star 45"/>
            <p:cNvSpPr/>
            <p:nvPr/>
          </p:nvSpPr>
          <p:spPr>
            <a:xfrm>
              <a:off x="735808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5-Point Star 46"/>
            <p:cNvSpPr/>
            <p:nvPr/>
          </p:nvSpPr>
          <p:spPr>
            <a:xfrm>
              <a:off x="771527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5-Point Star 47"/>
            <p:cNvSpPr/>
            <p:nvPr/>
          </p:nvSpPr>
          <p:spPr>
            <a:xfrm>
              <a:off x="807246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5-Point Star 48"/>
            <p:cNvSpPr/>
            <p:nvPr/>
          </p:nvSpPr>
          <p:spPr>
            <a:xfrm>
              <a:off x="842965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26">
            <a:extLst>
              <a:ext uri="{FF2B5EF4-FFF2-40B4-BE49-F238E27FC236}">
                <a16:creationId xmlns:a16="http://schemas.microsoft.com/office/drawing/2014/main" xmlns="" id="{2DC8A3E3-2125-4F03-94A2-43B188FAA976}"/>
              </a:ext>
            </a:extLst>
          </p:cNvPr>
          <p:cNvGrpSpPr/>
          <p:nvPr/>
        </p:nvGrpSpPr>
        <p:grpSpPr bwMode="auto">
          <a:xfrm>
            <a:off x="490449" y="4752837"/>
            <a:ext cx="2945151" cy="1359593"/>
            <a:chOff x="1975076" y="4542983"/>
            <a:chExt cx="3239739" cy="1360361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DF4F57FB-8F68-40E5-80FB-9EF0D9D51D37}"/>
                </a:ext>
              </a:extLst>
            </p:cNvPr>
            <p:cNvSpPr txBox="1"/>
            <p:nvPr/>
          </p:nvSpPr>
          <p:spPr>
            <a:xfrm>
              <a:off x="1975077" y="4542983"/>
              <a:ext cx="3239738" cy="646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altLang="zh-CN" sz="18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lt"/>
                </a:rPr>
                <a:t>Прохождение </a:t>
              </a:r>
            </a:p>
            <a:p>
              <a:pPr algn="ctr">
                <a:defRPr/>
              </a:pPr>
              <a:r>
                <a:rPr lang="en-US" altLang="zh-CN" sz="18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lt"/>
                </a:rPr>
                <a:t>JSI</a:t>
              </a:r>
              <a:r>
                <a:rPr lang="kk-KZ" altLang="zh-CN" sz="18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lt"/>
                </a:rPr>
                <a:t> аккредитации</a:t>
              </a:r>
              <a:r>
                <a:rPr lang="en-US" altLang="zh-CN" sz="18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lt"/>
                </a:rPr>
                <a:t> </a:t>
              </a:r>
              <a:endParaRPr lang="en-U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15" name="Rectangle 28">
              <a:extLst>
                <a:ext uri="{FF2B5EF4-FFF2-40B4-BE49-F238E27FC236}">
                  <a16:creationId xmlns:a16="http://schemas.microsoft.com/office/drawing/2014/main" xmlns="" id="{DDFD6963-C5F2-4057-9F2C-CD6F83108BC4}"/>
                </a:ext>
              </a:extLst>
            </p:cNvPr>
            <p:cNvSpPr/>
            <p:nvPr/>
          </p:nvSpPr>
          <p:spPr>
            <a:xfrm>
              <a:off x="1975076" y="4948698"/>
              <a:ext cx="3014517" cy="954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altLang="zh-CN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endParaRPr>
            </a:p>
            <a:p>
              <a:pPr algn="ctr">
                <a:defRPr/>
              </a:pPr>
              <a:r>
                <a:rPr lang="ru-RU" altLang="zh-CN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lt"/>
                </a:rPr>
                <a:t>Соответствие международным стандартам, успешное прохождение </a:t>
              </a:r>
              <a:r>
                <a:rPr lang="en-US" altLang="zh-CN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lt"/>
                </a:rPr>
                <a:t>JSI </a:t>
              </a:r>
              <a:r>
                <a:rPr lang="kk-KZ" altLang="zh-CN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lt"/>
                </a:rPr>
                <a:t>в 2023 года</a:t>
              </a:r>
              <a:endParaRPr lang="ru-RU" altLang="zh-CN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16" name="Group 26">
            <a:extLst>
              <a:ext uri="{FF2B5EF4-FFF2-40B4-BE49-F238E27FC236}">
                <a16:creationId xmlns:a16="http://schemas.microsoft.com/office/drawing/2014/main" xmlns="" id="{FD182093-C0B9-414C-B6EC-84E2DEE9C8E0}"/>
              </a:ext>
            </a:extLst>
          </p:cNvPr>
          <p:cNvGrpSpPr/>
          <p:nvPr/>
        </p:nvGrpSpPr>
        <p:grpSpPr bwMode="auto">
          <a:xfrm>
            <a:off x="3264972" y="4697322"/>
            <a:ext cx="3001657" cy="1873279"/>
            <a:chOff x="2155025" y="4468365"/>
            <a:chExt cx="3395915" cy="1222531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14F8BEC9-3FAE-412F-999D-15FACB7A73F0}"/>
                </a:ext>
              </a:extLst>
            </p:cNvPr>
            <p:cNvSpPr txBox="1"/>
            <p:nvPr/>
          </p:nvSpPr>
          <p:spPr>
            <a:xfrm>
              <a:off x="2155026" y="4468365"/>
              <a:ext cx="3395914" cy="582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800" b="1" u="sng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Оптимизация </a:t>
              </a:r>
            </a:p>
            <a:p>
              <a:pPr lvl="0" algn="ctr">
                <a:defRPr/>
              </a:pPr>
              <a:r>
                <a:rPr lang="ru-RU" sz="1800" b="1" u="sng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операционного блока</a:t>
              </a:r>
            </a:p>
            <a:p>
              <a:pPr algn="r">
                <a:defRPr/>
              </a:pP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8" name="Rectangle 28">
              <a:extLst>
                <a:ext uri="{FF2B5EF4-FFF2-40B4-BE49-F238E27FC236}">
                  <a16:creationId xmlns:a16="http://schemas.microsoft.com/office/drawing/2014/main" xmlns="" id="{F67073C3-0268-4EA9-9F45-1AD9F9FD7B5E}"/>
                </a:ext>
              </a:extLst>
            </p:cNvPr>
            <p:cNvSpPr/>
            <p:nvPr/>
          </p:nvSpPr>
          <p:spPr>
            <a:xfrm>
              <a:off x="2155025" y="4807113"/>
              <a:ext cx="3178599" cy="883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endParaRPr lang="ru-RU" i="1" dirty="0">
                <a:solidFill>
                  <a:schemeClr val="dk1"/>
                </a:solidFill>
                <a:latin typeface="Calibri"/>
                <a:cs typeface="Calibri"/>
                <a:sym typeface="Calibri"/>
              </a:endParaRPr>
            </a:p>
            <a:p>
              <a:pPr lvl="0" algn="ctr">
                <a:defRPr/>
              </a:pPr>
              <a:r>
                <a:rPr lang="ru-RU" i="1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Пристройка 3 этажа для  нового операционного блока соответствующего мировым стандартам </a:t>
              </a:r>
              <a:endParaRPr lang="ru-RU" i="1" dirty="0"/>
            </a:p>
            <a:p>
              <a:pPr>
                <a:defRPr/>
              </a:pPr>
              <a:r>
                <a:rPr lang="ru-RU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. </a:t>
              </a:r>
            </a:p>
          </p:txBody>
        </p:sp>
      </p:grpSp>
      <p:grpSp>
        <p:nvGrpSpPr>
          <p:cNvPr id="119" name="Group 26">
            <a:extLst>
              <a:ext uri="{FF2B5EF4-FFF2-40B4-BE49-F238E27FC236}">
                <a16:creationId xmlns:a16="http://schemas.microsoft.com/office/drawing/2014/main" xmlns="" id="{98FC3B16-619C-4B31-BE5C-98816CD6B992}"/>
              </a:ext>
            </a:extLst>
          </p:cNvPr>
          <p:cNvGrpSpPr/>
          <p:nvPr/>
        </p:nvGrpSpPr>
        <p:grpSpPr bwMode="auto">
          <a:xfrm>
            <a:off x="6143607" y="4685631"/>
            <a:ext cx="2873581" cy="1731306"/>
            <a:chOff x="2085020" y="4587978"/>
            <a:chExt cx="3024321" cy="1362654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588E772B-07A0-4D05-8388-74A7CDA85ED2}"/>
                </a:ext>
              </a:extLst>
            </p:cNvPr>
            <p:cNvSpPr txBox="1"/>
            <p:nvPr/>
          </p:nvSpPr>
          <p:spPr>
            <a:xfrm>
              <a:off x="2780202" y="4587978"/>
              <a:ext cx="1680682" cy="4602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Переход на ГЧП</a:t>
              </a:r>
              <a:endParaRPr lang="ru-RU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/>
              </a:pP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1" name="Rectangle 28">
              <a:extLst>
                <a:ext uri="{FF2B5EF4-FFF2-40B4-BE49-F238E27FC236}">
                  <a16:creationId xmlns:a16="http://schemas.microsoft.com/office/drawing/2014/main" xmlns="" id="{7BD394D8-77FC-40E8-BC2C-BA6C9B5CBB19}"/>
                </a:ext>
              </a:extLst>
            </p:cNvPr>
            <p:cNvSpPr/>
            <p:nvPr/>
          </p:nvSpPr>
          <p:spPr>
            <a:xfrm>
              <a:off x="2085020" y="4690980"/>
              <a:ext cx="3024321" cy="1259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ru-RU" b="1" i="1" dirty="0">
                <a:solidFill>
                  <a:schemeClr val="tx1"/>
                </a:solidFill>
              </a:endParaRPr>
            </a:p>
            <a:p>
              <a:pPr lvl="0" algn="ctr"/>
              <a:r>
                <a:rPr lang="ru-RU" b="1" i="1" dirty="0">
                  <a:solidFill>
                    <a:schemeClr val="tx1"/>
                  </a:solidFill>
                </a:rPr>
                <a:t>Реализация проекта  </a:t>
              </a:r>
              <a:r>
                <a:rPr lang="ru-RU" i="1" dirty="0">
                  <a:solidFill>
                    <a:schemeClr val="tx1"/>
                  </a:solidFill>
                </a:rPr>
                <a:t>«</a:t>
              </a:r>
              <a:r>
                <a:rPr lang="ru-RU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Реконструкция и эксплуатация имущественного комплекса ГКБ№5» (доверительное управление           </a:t>
              </a:r>
              <a:r>
                <a:rPr lang="ru-RU" b="1" i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без права приватизации</a:t>
              </a:r>
              <a:r>
                <a:rPr lang="ru-RU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ru-RU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125" name="Group 26">
            <a:extLst>
              <a:ext uri="{FF2B5EF4-FFF2-40B4-BE49-F238E27FC236}">
                <a16:creationId xmlns:a16="http://schemas.microsoft.com/office/drawing/2014/main" xmlns="" id="{EB77DBAB-47E8-4F36-9E35-A9D19F50F1F4}"/>
              </a:ext>
            </a:extLst>
          </p:cNvPr>
          <p:cNvGrpSpPr/>
          <p:nvPr/>
        </p:nvGrpSpPr>
        <p:grpSpPr bwMode="auto">
          <a:xfrm>
            <a:off x="9031957" y="4642652"/>
            <a:ext cx="2773749" cy="1845214"/>
            <a:chOff x="2155025" y="4123533"/>
            <a:chExt cx="2840849" cy="1446889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7DCF9E3A-2E10-436D-ADA8-91FDD9CFBE23}"/>
                </a:ext>
              </a:extLst>
            </p:cNvPr>
            <p:cNvSpPr txBox="1"/>
            <p:nvPr/>
          </p:nvSpPr>
          <p:spPr>
            <a:xfrm>
              <a:off x="2155025" y="4123533"/>
              <a:ext cx="2837326" cy="5068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/>
              <a:r>
                <a:rPr lang="ru-RU" sz="1800" b="1" u="sng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Переход на новую форму</a:t>
              </a:r>
            </a:p>
            <a:p>
              <a:pPr lvl="0" algn="ctr"/>
              <a:r>
                <a:rPr lang="ru-RU" sz="1800" b="1" u="sng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оплаты труда </a:t>
              </a:r>
              <a:endParaRPr lang="ru-RU" sz="1800" b="1" u="sng" dirty="0"/>
            </a:p>
          </p:txBody>
        </p:sp>
        <p:sp>
          <p:nvSpPr>
            <p:cNvPr id="127" name="Rectangle 28">
              <a:extLst>
                <a:ext uri="{FF2B5EF4-FFF2-40B4-BE49-F238E27FC236}">
                  <a16:creationId xmlns:a16="http://schemas.microsoft.com/office/drawing/2014/main" xmlns="" id="{3AB83AAD-F138-482E-A7AC-446F181DFD72}"/>
                </a:ext>
              </a:extLst>
            </p:cNvPr>
            <p:cNvSpPr/>
            <p:nvPr/>
          </p:nvSpPr>
          <p:spPr>
            <a:xfrm>
              <a:off x="2219329" y="4615775"/>
              <a:ext cx="2776545" cy="954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Оплата труда по конечному результату согласно выполненной нагрузке и исполнению показателей</a:t>
              </a: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14" y="1839612"/>
            <a:ext cx="2085985" cy="208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Врачи в хирургии роялти бесплатно векторные иллюстрации  -vc102300-CoolCLIPS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14" y="1705887"/>
            <a:ext cx="2262620" cy="218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Государственно-частное партнерств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64" y="1787533"/>
            <a:ext cx="3086428" cy="252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F87A246E-417E-4084-8DC5-DEF440C12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07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3ABF662B-6E14-4D09-87E0-B55858A0D6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1451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76" y="46098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Планы развития ГКБ №5 на 2022-2023 г.</a:t>
            </a: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1" name="Group 50"/>
          <p:cNvGrpSpPr/>
          <p:nvPr/>
        </p:nvGrpSpPr>
        <p:grpSpPr>
          <a:xfrm>
            <a:off x="905376" y="4112037"/>
            <a:ext cx="2359790" cy="305174"/>
            <a:chOff x="500034" y="3071816"/>
            <a:chExt cx="1657400" cy="228640"/>
          </a:xfrm>
          <a:solidFill>
            <a:srgbClr val="FF0000"/>
          </a:solidFill>
        </p:grpSpPr>
        <p:sp>
          <p:nvSpPr>
            <p:cNvPr id="42" name="5-Point Star 5"/>
            <p:cNvSpPr/>
            <p:nvPr/>
          </p:nvSpPr>
          <p:spPr>
            <a:xfrm>
              <a:off x="50003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5-Point Star 6"/>
            <p:cNvSpPr/>
            <p:nvPr/>
          </p:nvSpPr>
          <p:spPr>
            <a:xfrm>
              <a:off x="85722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5-Point Star 7"/>
            <p:cNvSpPr/>
            <p:nvPr/>
          </p:nvSpPr>
          <p:spPr>
            <a:xfrm>
              <a:off x="121441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5-Point Star 8"/>
            <p:cNvSpPr/>
            <p:nvPr/>
          </p:nvSpPr>
          <p:spPr>
            <a:xfrm>
              <a:off x="157160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5-Point Star 9"/>
            <p:cNvSpPr/>
            <p:nvPr/>
          </p:nvSpPr>
          <p:spPr>
            <a:xfrm>
              <a:off x="192879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1"/>
          <p:cNvGrpSpPr/>
          <p:nvPr/>
        </p:nvGrpSpPr>
        <p:grpSpPr>
          <a:xfrm>
            <a:off x="3709878" y="4097444"/>
            <a:ext cx="2359790" cy="305174"/>
            <a:chOff x="2643174" y="3071816"/>
            <a:chExt cx="1657400" cy="228640"/>
          </a:xfrm>
          <a:solidFill>
            <a:srgbClr val="FF0000"/>
          </a:solidFill>
        </p:grpSpPr>
        <p:sp>
          <p:nvSpPr>
            <p:cNvPr id="57" name="5-Point Star 18"/>
            <p:cNvSpPr/>
            <p:nvPr/>
          </p:nvSpPr>
          <p:spPr>
            <a:xfrm>
              <a:off x="264317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-Point Star 19"/>
            <p:cNvSpPr/>
            <p:nvPr/>
          </p:nvSpPr>
          <p:spPr>
            <a:xfrm>
              <a:off x="300036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-Point Star 20"/>
            <p:cNvSpPr/>
            <p:nvPr/>
          </p:nvSpPr>
          <p:spPr>
            <a:xfrm>
              <a:off x="335755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-Point Star 21"/>
            <p:cNvSpPr/>
            <p:nvPr/>
          </p:nvSpPr>
          <p:spPr>
            <a:xfrm>
              <a:off x="371474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5-Point Star 22"/>
            <p:cNvSpPr/>
            <p:nvPr/>
          </p:nvSpPr>
          <p:spPr>
            <a:xfrm>
              <a:off x="4071934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52"/>
          <p:cNvGrpSpPr/>
          <p:nvPr/>
        </p:nvGrpSpPr>
        <p:grpSpPr>
          <a:xfrm>
            <a:off x="6630898" y="4112037"/>
            <a:ext cx="2359790" cy="305174"/>
            <a:chOff x="4857752" y="3071816"/>
            <a:chExt cx="1657400" cy="228640"/>
          </a:xfrm>
          <a:solidFill>
            <a:srgbClr val="FF0000"/>
          </a:solidFill>
        </p:grpSpPr>
        <p:sp>
          <p:nvSpPr>
            <p:cNvPr id="88" name="5-Point Star 31"/>
            <p:cNvSpPr/>
            <p:nvPr/>
          </p:nvSpPr>
          <p:spPr>
            <a:xfrm>
              <a:off x="485775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5-Point Star 32"/>
            <p:cNvSpPr/>
            <p:nvPr/>
          </p:nvSpPr>
          <p:spPr>
            <a:xfrm>
              <a:off x="521494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5-Point Star 33"/>
            <p:cNvSpPr/>
            <p:nvPr/>
          </p:nvSpPr>
          <p:spPr>
            <a:xfrm>
              <a:off x="557213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5-Point Star 34"/>
            <p:cNvSpPr/>
            <p:nvPr/>
          </p:nvSpPr>
          <p:spPr>
            <a:xfrm>
              <a:off x="592932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5-Point Star 35"/>
            <p:cNvSpPr/>
            <p:nvPr/>
          </p:nvSpPr>
          <p:spPr>
            <a:xfrm>
              <a:off x="628651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53"/>
          <p:cNvGrpSpPr/>
          <p:nvPr/>
        </p:nvGrpSpPr>
        <p:grpSpPr>
          <a:xfrm>
            <a:off x="9261028" y="4112037"/>
            <a:ext cx="2359790" cy="305174"/>
            <a:chOff x="7000892" y="3071816"/>
            <a:chExt cx="1657400" cy="228640"/>
          </a:xfrm>
          <a:solidFill>
            <a:srgbClr val="FF0000"/>
          </a:solidFill>
        </p:grpSpPr>
        <p:sp>
          <p:nvSpPr>
            <p:cNvPr id="101" name="5-Point Star 44"/>
            <p:cNvSpPr/>
            <p:nvPr/>
          </p:nvSpPr>
          <p:spPr>
            <a:xfrm>
              <a:off x="700089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5-Point Star 45"/>
            <p:cNvSpPr/>
            <p:nvPr/>
          </p:nvSpPr>
          <p:spPr>
            <a:xfrm>
              <a:off x="735808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5-Point Star 46"/>
            <p:cNvSpPr/>
            <p:nvPr/>
          </p:nvSpPr>
          <p:spPr>
            <a:xfrm>
              <a:off x="771527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5-Point Star 47"/>
            <p:cNvSpPr/>
            <p:nvPr/>
          </p:nvSpPr>
          <p:spPr>
            <a:xfrm>
              <a:off x="807246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5-Point Star 48"/>
            <p:cNvSpPr/>
            <p:nvPr/>
          </p:nvSpPr>
          <p:spPr>
            <a:xfrm>
              <a:off x="8429652" y="3071816"/>
              <a:ext cx="228640" cy="22864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26">
            <a:extLst>
              <a:ext uri="{FF2B5EF4-FFF2-40B4-BE49-F238E27FC236}">
                <a16:creationId xmlns:a16="http://schemas.microsoft.com/office/drawing/2014/main" xmlns="" id="{2DC8A3E3-2125-4F03-94A2-43B188FAA976}"/>
              </a:ext>
            </a:extLst>
          </p:cNvPr>
          <p:cNvGrpSpPr/>
          <p:nvPr/>
        </p:nvGrpSpPr>
        <p:grpSpPr bwMode="auto">
          <a:xfrm>
            <a:off x="631019" y="4712083"/>
            <a:ext cx="2945150" cy="1616312"/>
            <a:chOff x="2129706" y="4502206"/>
            <a:chExt cx="3239738" cy="1617225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DF4F57FB-8F68-40E5-80FB-9EF0D9D51D37}"/>
                </a:ext>
              </a:extLst>
            </p:cNvPr>
            <p:cNvSpPr txBox="1"/>
            <p:nvPr/>
          </p:nvSpPr>
          <p:spPr>
            <a:xfrm>
              <a:off x="2129706" y="4502206"/>
              <a:ext cx="3239738" cy="4003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k-KZ" altLang="zh-CN" sz="20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lt"/>
                </a:rPr>
                <a:t>Создание центра </a:t>
              </a:r>
              <a:endPara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15" name="Rectangle 28">
              <a:extLst>
                <a:ext uri="{FF2B5EF4-FFF2-40B4-BE49-F238E27FC236}">
                  <a16:creationId xmlns:a16="http://schemas.microsoft.com/office/drawing/2014/main" xmlns="" id="{DDFD6963-C5F2-4057-9F2C-CD6F83108BC4}"/>
                </a:ext>
              </a:extLst>
            </p:cNvPr>
            <p:cNvSpPr/>
            <p:nvPr/>
          </p:nvSpPr>
          <p:spPr>
            <a:xfrm>
              <a:off x="2257150" y="4918424"/>
              <a:ext cx="3014517" cy="1201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altLang="zh-CN" sz="18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endParaRPr>
            </a:p>
            <a:p>
              <a:pPr algn="ctr"/>
              <a:r>
                <a:rPr lang="kk-KZ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Профилактики патологии органов зрения для детей. </a:t>
              </a:r>
            </a:p>
          </p:txBody>
        </p:sp>
      </p:grpSp>
      <p:grpSp>
        <p:nvGrpSpPr>
          <p:cNvPr id="116" name="Group 26">
            <a:extLst>
              <a:ext uri="{FF2B5EF4-FFF2-40B4-BE49-F238E27FC236}">
                <a16:creationId xmlns:a16="http://schemas.microsoft.com/office/drawing/2014/main" xmlns="" id="{FD182093-C0B9-414C-B6EC-84E2DEE9C8E0}"/>
              </a:ext>
            </a:extLst>
          </p:cNvPr>
          <p:cNvGrpSpPr/>
          <p:nvPr/>
        </p:nvGrpSpPr>
        <p:grpSpPr bwMode="auto">
          <a:xfrm>
            <a:off x="3342424" y="4712085"/>
            <a:ext cx="3001656" cy="1624617"/>
            <a:chOff x="2317061" y="4453617"/>
            <a:chExt cx="3395914" cy="1060250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14F8BEC9-3FAE-412F-999D-15FACB7A73F0}"/>
                </a:ext>
              </a:extLst>
            </p:cNvPr>
            <p:cNvSpPr txBox="1"/>
            <p:nvPr/>
          </p:nvSpPr>
          <p:spPr>
            <a:xfrm>
              <a:off x="2317061" y="4453617"/>
              <a:ext cx="3395914" cy="441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k-KZ" altLang="zh-CN" sz="20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lt"/>
                </a:rPr>
                <a:t>Создание центра </a:t>
              </a:r>
              <a:endPara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endParaRPr>
            </a:p>
            <a:p>
              <a:pPr algn="r">
                <a:defRPr/>
              </a:pP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18" name="Rectangle 28">
              <a:extLst>
                <a:ext uri="{FF2B5EF4-FFF2-40B4-BE49-F238E27FC236}">
                  <a16:creationId xmlns:a16="http://schemas.microsoft.com/office/drawing/2014/main" xmlns="" id="{F67073C3-0268-4EA9-9F45-1AD9F9FD7B5E}"/>
                </a:ext>
              </a:extLst>
            </p:cNvPr>
            <p:cNvSpPr/>
            <p:nvPr/>
          </p:nvSpPr>
          <p:spPr>
            <a:xfrm>
              <a:off x="2489968" y="4730514"/>
              <a:ext cx="3178599" cy="7833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endParaRPr lang="ru-RU" sz="18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  <a:p>
              <a:pPr algn="ctr"/>
              <a:r>
                <a:rPr lang="ru-RU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Ортодонтический</a:t>
              </a:r>
              <a:r>
                <a:rPr lang="ru-RU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центр для детей</a:t>
              </a:r>
            </a:p>
            <a:p>
              <a:pPr>
                <a:defRPr/>
              </a:pPr>
              <a:endParaRPr lang="ru-RU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19" name="Group 26">
            <a:extLst>
              <a:ext uri="{FF2B5EF4-FFF2-40B4-BE49-F238E27FC236}">
                <a16:creationId xmlns:a16="http://schemas.microsoft.com/office/drawing/2014/main" xmlns="" id="{98FC3B16-619C-4B31-BE5C-98816CD6B992}"/>
              </a:ext>
            </a:extLst>
          </p:cNvPr>
          <p:cNvGrpSpPr/>
          <p:nvPr/>
        </p:nvGrpSpPr>
        <p:grpSpPr bwMode="auto">
          <a:xfrm>
            <a:off x="6374001" y="4719804"/>
            <a:ext cx="2873581" cy="1359676"/>
            <a:chOff x="2155025" y="4587978"/>
            <a:chExt cx="3024321" cy="1070156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588E772B-07A0-4D05-8388-74A7CDA85ED2}"/>
                </a:ext>
              </a:extLst>
            </p:cNvPr>
            <p:cNvSpPr txBox="1"/>
            <p:nvPr/>
          </p:nvSpPr>
          <p:spPr>
            <a:xfrm>
              <a:off x="2490023" y="4587978"/>
              <a:ext cx="2261041" cy="5329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k-KZ" altLang="zh-CN" sz="20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lt"/>
                </a:rPr>
                <a:t>Создание центра </a:t>
              </a:r>
              <a:endPara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endParaRPr>
            </a:p>
            <a:p>
              <a:pPr algn="ctr">
                <a:defRPr/>
              </a:pP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21" name="Rectangle 28">
              <a:extLst>
                <a:ext uri="{FF2B5EF4-FFF2-40B4-BE49-F238E27FC236}">
                  <a16:creationId xmlns:a16="http://schemas.microsoft.com/office/drawing/2014/main" xmlns="" id="{7BD394D8-77FC-40E8-BC2C-BA6C9B5CBB19}"/>
                </a:ext>
              </a:extLst>
            </p:cNvPr>
            <p:cNvSpPr/>
            <p:nvPr/>
          </p:nvSpPr>
          <p:spPr>
            <a:xfrm>
              <a:off x="2155025" y="4689171"/>
              <a:ext cx="3024321" cy="968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ru-RU" sz="2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ru-RU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Центр реабилитации детей с нарушениями слуха </a:t>
              </a:r>
            </a:p>
          </p:txBody>
        </p:sp>
      </p:grpSp>
      <p:grpSp>
        <p:nvGrpSpPr>
          <p:cNvPr id="125" name="Group 26">
            <a:extLst>
              <a:ext uri="{FF2B5EF4-FFF2-40B4-BE49-F238E27FC236}">
                <a16:creationId xmlns:a16="http://schemas.microsoft.com/office/drawing/2014/main" xmlns="" id="{EB77DBAB-47E8-4F36-9E35-A9D19F50F1F4}"/>
              </a:ext>
            </a:extLst>
          </p:cNvPr>
          <p:cNvGrpSpPr/>
          <p:nvPr/>
        </p:nvGrpSpPr>
        <p:grpSpPr bwMode="auto">
          <a:xfrm>
            <a:off x="9031957" y="4698951"/>
            <a:ext cx="2710964" cy="1184799"/>
            <a:chOff x="2155025" y="4167682"/>
            <a:chExt cx="2776545" cy="929038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7DCF9E3A-2E10-436D-ADA8-91FDD9CFBE23}"/>
                </a:ext>
              </a:extLst>
            </p:cNvPr>
            <p:cNvSpPr txBox="1"/>
            <p:nvPr/>
          </p:nvSpPr>
          <p:spPr>
            <a:xfrm>
              <a:off x="2585073" y="4167682"/>
              <a:ext cx="2200316" cy="3137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k-KZ" altLang="zh-CN" sz="20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lt"/>
                </a:rPr>
                <a:t>Создание центра </a:t>
              </a:r>
              <a:endPara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27" name="Rectangle 28">
              <a:extLst>
                <a:ext uri="{FF2B5EF4-FFF2-40B4-BE49-F238E27FC236}">
                  <a16:creationId xmlns:a16="http://schemas.microsoft.com/office/drawing/2014/main" xmlns="" id="{3AB83AAD-F138-482E-A7AC-446F181DFD72}"/>
                </a:ext>
              </a:extLst>
            </p:cNvPr>
            <p:cNvSpPr/>
            <p:nvPr/>
          </p:nvSpPr>
          <p:spPr>
            <a:xfrm>
              <a:off x="2155025" y="4807115"/>
              <a:ext cx="2776545" cy="289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ru-RU" sz="1800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pic>
        <p:nvPicPr>
          <p:cNvPr id="4100" name="Picture 4" descr="Как устроена система оказания офтальмологической помощи в России |  Спецпроект | GxP N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74" y="1920279"/>
            <a:ext cx="2676795" cy="191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страница 4 | Orthodontal: векторные изображения и иллюстрации, которые  можно скачать бесплатно |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953" y="1886159"/>
            <a:ext cx="2877904" cy="184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Глухой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748" y="1921904"/>
            <a:ext cx="3124280" cy="17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14840" y="5152112"/>
            <a:ext cx="22605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Центр амбулаторной</a:t>
            </a:r>
          </a:p>
          <a:p>
            <a:pPr algn="ctr"/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хирургии</a:t>
            </a:r>
          </a:p>
        </p:txBody>
      </p:sp>
      <p:sp>
        <p:nvSpPr>
          <p:cNvPr id="6" name="AutoShape 10" descr="Амбулаторная хирург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Амбулаторная хирург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Амбулаторная хирурги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436" y="1905014"/>
            <a:ext cx="2148485" cy="194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10889D38-84A1-4843-BF5A-F243446A2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76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D710F309-B701-456D-A3DB-E75DCA669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2266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3306" y="44473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Планы развития ГКБ №5 на 2022-2023 г.</a:t>
            </a: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Амбулаторная хирург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Амбулаторная хирург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Амбулаторная хирурги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3" name="Group 59">
            <a:extLst>
              <a:ext uri="{FF2B5EF4-FFF2-40B4-BE49-F238E27FC236}">
                <a16:creationId xmlns:a16="http://schemas.microsoft.com/office/drawing/2014/main" xmlns="" id="{D41A7F7E-7741-46CD-8102-8DCE525DF7DB}"/>
              </a:ext>
            </a:extLst>
          </p:cNvPr>
          <p:cNvGrpSpPr/>
          <p:nvPr/>
        </p:nvGrpSpPr>
        <p:grpSpPr>
          <a:xfrm>
            <a:off x="765175" y="1359192"/>
            <a:ext cx="7178735" cy="1153953"/>
            <a:chOff x="572117" y="2339817"/>
            <a:chExt cx="2436534" cy="71244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10B6DFAF-55B7-491C-8CBD-8B59320BD0C1}"/>
                </a:ext>
              </a:extLst>
            </p:cNvPr>
            <p:cNvSpPr txBox="1"/>
            <p:nvPr/>
          </p:nvSpPr>
          <p:spPr>
            <a:xfrm>
              <a:off x="572117" y="2339817"/>
              <a:ext cx="2436533" cy="2850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accent1"/>
                  </a:solidFill>
                  <a:cs typeface="Arial" pitchFamily="34" charset="0"/>
                </a:rPr>
                <a:t>KPI</a:t>
              </a:r>
              <a:endParaRPr lang="ko-KR" altLang="en-US" sz="2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587861D7-2BAA-45AB-AA8F-D7D78E02757E}"/>
                </a:ext>
              </a:extLst>
            </p:cNvPr>
            <p:cNvSpPr txBox="1"/>
            <p:nvPr/>
          </p:nvSpPr>
          <p:spPr>
            <a:xfrm>
              <a:off x="572118" y="2539209"/>
              <a:ext cx="2436533" cy="5130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k-KZ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Внедрение </a:t>
              </a: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KPI</a:t>
              </a:r>
              <a:r>
                <a:rPr lang="kk-KZ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для заместителей главного врача, заведующих отделения, старших медицинских сестер, проведение ежемесячного мониторинга исполнения,  привязка оплаты труда к исполнению ключевых показателей  </a:t>
              </a: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altLang="ko-K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62">
            <a:extLst>
              <a:ext uri="{FF2B5EF4-FFF2-40B4-BE49-F238E27FC236}">
                <a16:creationId xmlns:a16="http://schemas.microsoft.com/office/drawing/2014/main" xmlns="" id="{501F0458-B339-4FB4-B160-C01DF45B57BE}"/>
              </a:ext>
            </a:extLst>
          </p:cNvPr>
          <p:cNvGrpSpPr/>
          <p:nvPr/>
        </p:nvGrpSpPr>
        <p:grpSpPr>
          <a:xfrm>
            <a:off x="890005" y="2567578"/>
            <a:ext cx="6868145" cy="1219983"/>
            <a:chOff x="-867415" y="3062793"/>
            <a:chExt cx="3739457" cy="92190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B7E7C034-F853-442C-B787-0F89C69AF30F}"/>
                </a:ext>
              </a:extLst>
            </p:cNvPr>
            <p:cNvSpPr txBox="1"/>
            <p:nvPr/>
          </p:nvSpPr>
          <p:spPr>
            <a:xfrm>
              <a:off x="-867415" y="3062793"/>
              <a:ext cx="3739457" cy="5814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k-KZ" altLang="ko-KR" sz="2400" b="1" dirty="0">
                  <a:solidFill>
                    <a:schemeClr val="accent2"/>
                  </a:solidFill>
                  <a:cs typeface="Arial" pitchFamily="34" charset="0"/>
                </a:rPr>
                <a:t>Укрепление мат-тех базы</a:t>
              </a:r>
            </a:p>
            <a:p>
              <a:pPr algn="ctr"/>
              <a:endParaRPr lang="ko-KR" altLang="en-US" sz="20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91E69FC-59BA-4D37-8479-9F17C0380775}"/>
                </a:ext>
              </a:extLst>
            </p:cNvPr>
            <p:cNvSpPr txBox="1"/>
            <p:nvPr/>
          </p:nvSpPr>
          <p:spPr>
            <a:xfrm>
              <a:off x="-867415" y="3338371"/>
              <a:ext cx="3739457" cy="646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k-KZ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Дальнейщее укрепление материально-технической базы, проведение ремонтных работ в отделениях, озеленение территории, установка заборов, организация детской площадки для детей</a:t>
              </a:r>
              <a:endParaRPr lang="ru-RU" altLang="ko-K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65">
            <a:extLst>
              <a:ext uri="{FF2B5EF4-FFF2-40B4-BE49-F238E27FC236}">
                <a16:creationId xmlns:a16="http://schemas.microsoft.com/office/drawing/2014/main" xmlns="" id="{6CB1E7B7-4207-49CD-A189-85648B7AF980}"/>
              </a:ext>
            </a:extLst>
          </p:cNvPr>
          <p:cNvGrpSpPr/>
          <p:nvPr/>
        </p:nvGrpSpPr>
        <p:grpSpPr>
          <a:xfrm>
            <a:off x="1312598" y="5362338"/>
            <a:ext cx="6326445" cy="1329766"/>
            <a:chOff x="-285373" y="4067311"/>
            <a:chExt cx="4510934" cy="102484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C6A883F3-AB79-4E53-A714-D87F85F8D599}"/>
                </a:ext>
              </a:extLst>
            </p:cNvPr>
            <p:cNvSpPr txBox="1"/>
            <p:nvPr/>
          </p:nvSpPr>
          <p:spPr>
            <a:xfrm>
              <a:off x="100367" y="4067311"/>
              <a:ext cx="3739454" cy="3558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k-KZ" altLang="ko-KR" sz="2400" b="1" dirty="0">
                  <a:solidFill>
                    <a:schemeClr val="accent3"/>
                  </a:solidFill>
                  <a:cs typeface="Arial" pitchFamily="34" charset="0"/>
                </a:rPr>
                <a:t>Хирургическая деятельность</a:t>
              </a:r>
              <a:endParaRPr lang="ko-KR" altLang="en-US" sz="24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01FB7DB3-C312-4727-A97A-0E729D5C8E8A}"/>
                </a:ext>
              </a:extLst>
            </p:cNvPr>
            <p:cNvSpPr txBox="1"/>
            <p:nvPr/>
          </p:nvSpPr>
          <p:spPr>
            <a:xfrm>
              <a:off x="-285373" y="4261161"/>
              <a:ext cx="4510934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k-KZ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Внедрение новых методов операции и манипуляции, в особенности по детской оториноларингологии, врожденных аномалиях зубо-челюстной области</a:t>
              </a:r>
              <a:endParaRPr lang="ru-RU" altLang="ko-K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68">
            <a:extLst>
              <a:ext uri="{FF2B5EF4-FFF2-40B4-BE49-F238E27FC236}">
                <a16:creationId xmlns:a16="http://schemas.microsoft.com/office/drawing/2014/main" xmlns="" id="{F65CEE13-969B-4519-8DCB-1AD6A2315AD3}"/>
              </a:ext>
            </a:extLst>
          </p:cNvPr>
          <p:cNvGrpSpPr/>
          <p:nvPr/>
        </p:nvGrpSpPr>
        <p:grpSpPr>
          <a:xfrm>
            <a:off x="630690" y="3492874"/>
            <a:ext cx="7546184" cy="1787779"/>
            <a:chOff x="72958" y="4559326"/>
            <a:chExt cx="3800596" cy="178777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4810718E-A331-40BC-9721-AADF94E2FBEB}"/>
                </a:ext>
              </a:extLst>
            </p:cNvPr>
            <p:cNvSpPr txBox="1"/>
            <p:nvPr/>
          </p:nvSpPr>
          <p:spPr>
            <a:xfrm>
              <a:off x="72958" y="4559326"/>
              <a:ext cx="3769043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kk-KZ" altLang="ko-KR" sz="2000" b="1" dirty="0">
                <a:solidFill>
                  <a:schemeClr val="accent2"/>
                </a:solidFill>
                <a:cs typeface="Arial" pitchFamily="34" charset="0"/>
              </a:endParaRPr>
            </a:p>
            <a:p>
              <a:pPr algn="ctr"/>
              <a:r>
                <a:rPr lang="kk-KZ" altLang="ko-KR" sz="2400" b="1" dirty="0">
                  <a:solidFill>
                    <a:schemeClr val="accent2"/>
                  </a:solidFill>
                  <a:cs typeface="Arial" pitchFamily="34" charset="0"/>
                </a:rPr>
                <a:t>ЦАЛО</a:t>
              </a:r>
              <a:endParaRPr lang="ko-KR" altLang="en-US" sz="2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C16E3D45-DC77-451B-981D-EB710560CFE5}"/>
                </a:ext>
              </a:extLst>
            </p:cNvPr>
            <p:cNvSpPr txBox="1"/>
            <p:nvPr/>
          </p:nvSpPr>
          <p:spPr>
            <a:xfrm>
              <a:off x="104511" y="5269887"/>
              <a:ext cx="3769043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k-KZ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Усиление работы центра амбулаторного</a:t>
              </a:r>
            </a:p>
            <a:p>
              <a:pPr algn="ctr"/>
              <a:r>
                <a:rPr lang="kk-KZ" altLang="ko-KR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Лекарственного обеспечения (внедрение новых методов), обучение медицинских сестер самостоятельному ведению больных, назначении ряда лекарственных средств, усиление доставки ЛС на дом </a:t>
              </a:r>
              <a:endParaRPr lang="ru-RU" altLang="ko-K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Group 46">
            <a:extLst>
              <a:ext uri="{FF2B5EF4-FFF2-40B4-BE49-F238E27FC236}">
                <a16:creationId xmlns:a16="http://schemas.microsoft.com/office/drawing/2014/main" xmlns="" id="{0411C7B2-48E3-4BED-BDE7-64562CC68839}"/>
              </a:ext>
            </a:extLst>
          </p:cNvPr>
          <p:cNvGrpSpPr/>
          <p:nvPr/>
        </p:nvGrpSpPr>
        <p:grpSpPr>
          <a:xfrm>
            <a:off x="7649658" y="2162236"/>
            <a:ext cx="3652337" cy="3605960"/>
            <a:chOff x="2881974" y="2156564"/>
            <a:chExt cx="3382255" cy="3382255"/>
          </a:xfrm>
        </p:grpSpPr>
        <p:sp>
          <p:nvSpPr>
            <p:cNvPr id="63" name="Rectangle 47">
              <a:extLst>
                <a:ext uri="{FF2B5EF4-FFF2-40B4-BE49-F238E27FC236}">
                  <a16:creationId xmlns:a16="http://schemas.microsoft.com/office/drawing/2014/main" xmlns="" id="{6CD508EC-902E-4F13-8832-25C035937645}"/>
                </a:ext>
              </a:extLst>
            </p:cNvPr>
            <p:cNvSpPr/>
            <p:nvPr/>
          </p:nvSpPr>
          <p:spPr>
            <a:xfrm rot="2700000">
              <a:off x="3911376" y="2156564"/>
              <a:ext cx="1323450" cy="1323450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3" name="Rectangle 48">
              <a:extLst>
                <a:ext uri="{FF2B5EF4-FFF2-40B4-BE49-F238E27FC236}">
                  <a16:creationId xmlns:a16="http://schemas.microsoft.com/office/drawing/2014/main" xmlns="" id="{C63528E1-15E0-43A1-A040-F73BBFB8A374}"/>
                </a:ext>
              </a:extLst>
            </p:cNvPr>
            <p:cNvSpPr/>
            <p:nvPr/>
          </p:nvSpPr>
          <p:spPr>
            <a:xfrm rot="2700000">
              <a:off x="4940779" y="3185967"/>
              <a:ext cx="1323450" cy="1323450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4" name="Rectangle 49">
              <a:extLst>
                <a:ext uri="{FF2B5EF4-FFF2-40B4-BE49-F238E27FC236}">
                  <a16:creationId xmlns:a16="http://schemas.microsoft.com/office/drawing/2014/main" xmlns="" id="{D710A938-668F-4100-9B8A-F6714167E926}"/>
                </a:ext>
              </a:extLst>
            </p:cNvPr>
            <p:cNvSpPr/>
            <p:nvPr/>
          </p:nvSpPr>
          <p:spPr>
            <a:xfrm rot="2700000">
              <a:off x="3911376" y="4215369"/>
              <a:ext cx="1323450" cy="1323450"/>
            </a:xfrm>
            <a:prstGeom prst="rect">
              <a:avLst/>
            </a:prstGeom>
            <a:noFill/>
            <a:ln w="50800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5" name="Rectangle 50">
              <a:extLst>
                <a:ext uri="{FF2B5EF4-FFF2-40B4-BE49-F238E27FC236}">
                  <a16:creationId xmlns:a16="http://schemas.microsoft.com/office/drawing/2014/main" xmlns="" id="{ED5BD7D2-142E-469B-8436-9826EF0112BB}"/>
                </a:ext>
              </a:extLst>
            </p:cNvPr>
            <p:cNvSpPr/>
            <p:nvPr/>
          </p:nvSpPr>
          <p:spPr>
            <a:xfrm rot="2700000">
              <a:off x="2881974" y="3185967"/>
              <a:ext cx="1323450" cy="1323450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6" name="Rectangle 51">
              <a:extLst>
                <a:ext uri="{FF2B5EF4-FFF2-40B4-BE49-F238E27FC236}">
                  <a16:creationId xmlns:a16="http://schemas.microsoft.com/office/drawing/2014/main" xmlns="" id="{8417C340-0C55-4BD1-ACF8-E34E66ADF854}"/>
                </a:ext>
              </a:extLst>
            </p:cNvPr>
            <p:cNvSpPr/>
            <p:nvPr/>
          </p:nvSpPr>
          <p:spPr>
            <a:xfrm rot="2700000">
              <a:off x="4242276" y="4017049"/>
              <a:ext cx="661651" cy="661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4" name="Rectangle 52">
              <a:extLst>
                <a:ext uri="{FF2B5EF4-FFF2-40B4-BE49-F238E27FC236}">
                  <a16:creationId xmlns:a16="http://schemas.microsoft.com/office/drawing/2014/main" xmlns="" id="{A7C5B4B7-2EE5-4C40-8382-17B31AB3A5EC}"/>
                </a:ext>
              </a:extLst>
            </p:cNvPr>
            <p:cNvSpPr/>
            <p:nvPr/>
          </p:nvSpPr>
          <p:spPr>
            <a:xfrm rot="2700000">
              <a:off x="4742459" y="3516866"/>
              <a:ext cx="661651" cy="6616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6" name="Rectangle 53">
              <a:extLst>
                <a:ext uri="{FF2B5EF4-FFF2-40B4-BE49-F238E27FC236}">
                  <a16:creationId xmlns:a16="http://schemas.microsoft.com/office/drawing/2014/main" xmlns="" id="{131FF9E8-528C-40D6-B4C9-A600C4D7404D}"/>
                </a:ext>
              </a:extLst>
            </p:cNvPr>
            <p:cNvSpPr/>
            <p:nvPr/>
          </p:nvSpPr>
          <p:spPr>
            <a:xfrm rot="2700000">
              <a:off x="4242276" y="3016683"/>
              <a:ext cx="661651" cy="6616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7" name="Rectangle 54">
              <a:extLst>
                <a:ext uri="{FF2B5EF4-FFF2-40B4-BE49-F238E27FC236}">
                  <a16:creationId xmlns:a16="http://schemas.microsoft.com/office/drawing/2014/main" xmlns="" id="{A8CEC433-84B9-43BE-83E0-B1D77F56F97B}"/>
                </a:ext>
              </a:extLst>
            </p:cNvPr>
            <p:cNvSpPr/>
            <p:nvPr/>
          </p:nvSpPr>
          <p:spPr>
            <a:xfrm rot="2700000">
              <a:off x="3742092" y="3516866"/>
              <a:ext cx="661651" cy="6616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pic>
        <p:nvPicPr>
          <p:cNvPr id="31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07EE8911-A7AF-4511-9453-369DA1817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090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Рисунок 142">
            <a:extLst>
              <a:ext uri="{FF2B5EF4-FFF2-40B4-BE49-F238E27FC236}">
                <a16:creationId xmlns:a16="http://schemas.microsoft.com/office/drawing/2014/main" xmlns="" id="{F311929B-5A27-4AA2-BFE6-68DA1B7CA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7" name="Google Shape;216;p19"/>
          <p:cNvSpPr/>
          <p:nvPr/>
        </p:nvSpPr>
        <p:spPr>
          <a:xfrm>
            <a:off x="0" y="0"/>
            <a:ext cx="12192000" cy="10494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55376" y="37922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Планы развития ГКБ №5 на 2022-2023 г.</a:t>
            </a: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Амбулаторная хирург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Амбулаторная хирург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Амбулаторная хирурги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4" name="Group 202">
            <a:extLst>
              <a:ext uri="{FF2B5EF4-FFF2-40B4-BE49-F238E27FC236}">
                <a16:creationId xmlns:a16="http://schemas.microsoft.com/office/drawing/2014/main" xmlns="" id="{BC653F2D-986B-44FC-8F9E-D9BDC9437223}"/>
              </a:ext>
            </a:extLst>
          </p:cNvPr>
          <p:cNvGrpSpPr/>
          <p:nvPr/>
        </p:nvGrpSpPr>
        <p:grpSpPr>
          <a:xfrm>
            <a:off x="9956153" y="5096242"/>
            <a:ext cx="1955212" cy="1712836"/>
            <a:chOff x="8911020" y="3649622"/>
            <a:chExt cx="2239070" cy="2666157"/>
          </a:xfrm>
        </p:grpSpPr>
        <p:grpSp>
          <p:nvGrpSpPr>
            <p:cNvPr id="57" name="Group 61">
              <a:extLst>
                <a:ext uri="{FF2B5EF4-FFF2-40B4-BE49-F238E27FC236}">
                  <a16:creationId xmlns:a16="http://schemas.microsoft.com/office/drawing/2014/main" xmlns="" id="{9339BCE3-D911-4FA9-BD05-7EC71E8EE1FB}"/>
                </a:ext>
              </a:extLst>
            </p:cNvPr>
            <p:cNvGrpSpPr/>
            <p:nvPr/>
          </p:nvGrpSpPr>
          <p:grpSpPr>
            <a:xfrm>
              <a:off x="8911020" y="4215025"/>
              <a:ext cx="993309" cy="1312459"/>
              <a:chOff x="4414182" y="2417791"/>
              <a:chExt cx="1684167" cy="2225289"/>
            </a:xfrm>
          </p:grpSpPr>
          <p:sp>
            <p:nvSpPr>
              <p:cNvPr id="71" name="Freeform: Shape 74">
                <a:extLst>
                  <a:ext uri="{FF2B5EF4-FFF2-40B4-BE49-F238E27FC236}">
                    <a16:creationId xmlns:a16="http://schemas.microsoft.com/office/drawing/2014/main" xmlns="" id="{055DD9F9-E027-4817-A5A2-2EA452FAFF42}"/>
                  </a:ext>
                </a:extLst>
              </p:cNvPr>
              <p:cNvSpPr/>
              <p:nvPr/>
            </p:nvSpPr>
            <p:spPr>
              <a:xfrm>
                <a:off x="4414182" y="2417791"/>
                <a:ext cx="1684167" cy="2225289"/>
              </a:xfrm>
              <a:custGeom>
                <a:avLst/>
                <a:gdLst>
                  <a:gd name="connsiteX0" fmla="*/ 0 w 1268858"/>
                  <a:gd name="connsiteY0" fmla="*/ 1006972 h 1676542"/>
                  <a:gd name="connsiteX1" fmla="*/ 10536 w 1268858"/>
                  <a:gd name="connsiteY1" fmla="*/ 997353 h 1676542"/>
                  <a:gd name="connsiteX2" fmla="*/ 1076469 w 1268858"/>
                  <a:gd name="connsiteY2" fmla="*/ 1216311 h 1676542"/>
                  <a:gd name="connsiteX3" fmla="*/ 1099372 w 1268858"/>
                  <a:gd name="connsiteY3" fmla="*/ 1230053 h 1676542"/>
                  <a:gd name="connsiteX4" fmla="*/ 1169457 w 1268858"/>
                  <a:gd name="connsiteY4" fmla="*/ 1252957 h 1676542"/>
                  <a:gd name="connsiteX5" fmla="*/ 1116779 w 1268858"/>
                  <a:gd name="connsiteY5" fmla="*/ 1124697 h 1676542"/>
                  <a:gd name="connsiteX6" fmla="*/ 953706 w 1268858"/>
                  <a:gd name="connsiteY6" fmla="*/ 945591 h 1676542"/>
                  <a:gd name="connsiteX7" fmla="*/ 944544 w 1268858"/>
                  <a:gd name="connsiteY7" fmla="*/ 913984 h 1676542"/>
                  <a:gd name="connsiteX8" fmla="*/ 940880 w 1268858"/>
                  <a:gd name="connsiteY8" fmla="*/ 901158 h 1676542"/>
                  <a:gd name="connsiteX9" fmla="*/ 875833 w 1268858"/>
                  <a:gd name="connsiteY9" fmla="*/ 859473 h 1676542"/>
                  <a:gd name="connsiteX10" fmla="*/ 820865 w 1268858"/>
                  <a:gd name="connsiteY10" fmla="*/ 848937 h 1676542"/>
                  <a:gd name="connsiteX11" fmla="*/ 182771 w 1268858"/>
                  <a:gd name="connsiteY11" fmla="*/ 195727 h 1676542"/>
                  <a:gd name="connsiteX12" fmla="*/ 171777 w 1268858"/>
                  <a:gd name="connsiteY12" fmla="*/ 11582 h 1676542"/>
                  <a:gd name="connsiteX13" fmla="*/ 180938 w 1268858"/>
                  <a:gd name="connsiteY13" fmla="*/ 1505 h 1676542"/>
                  <a:gd name="connsiteX14" fmla="*/ 229952 w 1268858"/>
                  <a:gd name="connsiteY14" fmla="*/ 62886 h 1676542"/>
                  <a:gd name="connsiteX15" fmla="*/ 425549 w 1268858"/>
                  <a:gd name="connsiteY15" fmla="*/ 299251 h 1676542"/>
                  <a:gd name="connsiteX16" fmla="*/ 636720 w 1268858"/>
                  <a:gd name="connsiteY16" fmla="*/ 553481 h 1676542"/>
                  <a:gd name="connsiteX17" fmla="*/ 842852 w 1268858"/>
                  <a:gd name="connsiteY17" fmla="*/ 802214 h 1676542"/>
                  <a:gd name="connsiteX18" fmla="*/ 877666 w 1268858"/>
                  <a:gd name="connsiteY18" fmla="*/ 842983 h 1676542"/>
                  <a:gd name="connsiteX19" fmla="*/ 886369 w 1268858"/>
                  <a:gd name="connsiteY19" fmla="*/ 815498 h 1676542"/>
                  <a:gd name="connsiteX20" fmla="*/ 917976 w 1268858"/>
                  <a:gd name="connsiteY20" fmla="*/ 871383 h 1676542"/>
                  <a:gd name="connsiteX21" fmla="*/ 1003177 w 1268858"/>
                  <a:gd name="connsiteY21" fmla="*/ 916732 h 1676542"/>
                  <a:gd name="connsiteX22" fmla="*/ 987145 w 1268858"/>
                  <a:gd name="connsiteY22" fmla="*/ 850312 h 1676542"/>
                  <a:gd name="connsiteX23" fmla="*/ 986687 w 1268858"/>
                  <a:gd name="connsiteY23" fmla="*/ 828324 h 1676542"/>
                  <a:gd name="connsiteX24" fmla="*/ 974777 w 1268858"/>
                  <a:gd name="connsiteY24" fmla="*/ 782059 h 1676542"/>
                  <a:gd name="connsiteX25" fmla="*/ 1097998 w 1268858"/>
                  <a:gd name="connsiteY25" fmla="*/ 157707 h 1676542"/>
                  <a:gd name="connsiteX26" fmla="*/ 1107618 w 1268858"/>
                  <a:gd name="connsiteY26" fmla="*/ 151752 h 1676542"/>
                  <a:gd name="connsiteX27" fmla="*/ 1109450 w 1268858"/>
                  <a:gd name="connsiteY27" fmla="*/ 173282 h 1676542"/>
                  <a:gd name="connsiteX28" fmla="*/ 1040281 w 1268858"/>
                  <a:gd name="connsiteY28" fmla="*/ 574094 h 1676542"/>
                  <a:gd name="connsiteX29" fmla="*/ 1003635 w 1268858"/>
                  <a:gd name="connsiteY29" fmla="*/ 788472 h 1676542"/>
                  <a:gd name="connsiteX30" fmla="*/ 1003177 w 1268858"/>
                  <a:gd name="connsiteY30" fmla="*/ 806337 h 1676542"/>
                  <a:gd name="connsiteX31" fmla="*/ 1010965 w 1268858"/>
                  <a:gd name="connsiteY31" fmla="*/ 888790 h 1676542"/>
                  <a:gd name="connsiteX32" fmla="*/ 1048068 w 1268858"/>
                  <a:gd name="connsiteY32" fmla="*/ 948339 h 1676542"/>
                  <a:gd name="connsiteX33" fmla="*/ 1067766 w 1268858"/>
                  <a:gd name="connsiteY33" fmla="*/ 944216 h 1676542"/>
                  <a:gd name="connsiteX34" fmla="*/ 1076011 w 1268858"/>
                  <a:gd name="connsiteY34" fmla="*/ 930016 h 1676542"/>
                  <a:gd name="connsiteX35" fmla="*/ 1087463 w 1268858"/>
                  <a:gd name="connsiteY35" fmla="*/ 919939 h 1676542"/>
                  <a:gd name="connsiteX36" fmla="*/ 1094334 w 1268858"/>
                  <a:gd name="connsiteY36" fmla="*/ 933223 h 1676542"/>
                  <a:gd name="connsiteX37" fmla="*/ 1100289 w 1268858"/>
                  <a:gd name="connsiteY37" fmla="*/ 975823 h 1676542"/>
                  <a:gd name="connsiteX38" fmla="*/ 1117237 w 1268858"/>
                  <a:gd name="connsiteY38" fmla="*/ 1023921 h 1676542"/>
                  <a:gd name="connsiteX39" fmla="*/ 1233587 w 1268858"/>
                  <a:gd name="connsiteY39" fmla="*/ 1274944 h 1676542"/>
                  <a:gd name="connsiteX40" fmla="*/ 1270691 w 1268858"/>
                  <a:gd name="connsiteY40" fmla="*/ 1503522 h 1676542"/>
                  <a:gd name="connsiteX41" fmla="*/ 1267027 w 1268858"/>
                  <a:gd name="connsiteY41" fmla="*/ 1656518 h 1676542"/>
                  <a:gd name="connsiteX42" fmla="*/ 1262446 w 1268858"/>
                  <a:gd name="connsiteY42" fmla="*/ 1673467 h 1676542"/>
                  <a:gd name="connsiteX43" fmla="*/ 1258323 w 1268858"/>
                  <a:gd name="connsiteY43" fmla="*/ 1676673 h 1676542"/>
                  <a:gd name="connsiteX44" fmla="*/ 1214349 w 1268858"/>
                  <a:gd name="connsiteY44" fmla="*/ 1676215 h 1676542"/>
                  <a:gd name="connsiteX45" fmla="*/ 1212516 w 1268858"/>
                  <a:gd name="connsiteY45" fmla="*/ 1674383 h 1676542"/>
                  <a:gd name="connsiteX46" fmla="*/ 1218471 w 1268858"/>
                  <a:gd name="connsiteY46" fmla="*/ 1514058 h 1676542"/>
                  <a:gd name="connsiteX47" fmla="*/ 1208852 w 1268858"/>
                  <a:gd name="connsiteY47" fmla="*/ 1410533 h 1676542"/>
                  <a:gd name="connsiteX48" fmla="*/ 1198316 w 1268858"/>
                  <a:gd name="connsiteY48" fmla="*/ 1388088 h 1676542"/>
                  <a:gd name="connsiteX49" fmla="*/ 1176787 w 1268858"/>
                  <a:gd name="connsiteY49" fmla="*/ 1353733 h 1676542"/>
                  <a:gd name="connsiteX50" fmla="*/ 1198316 w 1268858"/>
                  <a:gd name="connsiteY50" fmla="*/ 1358313 h 1676542"/>
                  <a:gd name="connsiteX51" fmla="*/ 1176328 w 1268858"/>
                  <a:gd name="connsiteY51" fmla="*/ 1272654 h 1676542"/>
                  <a:gd name="connsiteX52" fmla="*/ 1164419 w 1268858"/>
                  <a:gd name="connsiteY52" fmla="*/ 1264409 h 1676542"/>
                  <a:gd name="connsiteX53" fmla="*/ 1083798 w 1268858"/>
                  <a:gd name="connsiteY53" fmla="*/ 1239673 h 1676542"/>
                  <a:gd name="connsiteX54" fmla="*/ 862549 w 1268858"/>
                  <a:gd name="connsiteY54" fmla="*/ 1192033 h 1676542"/>
                  <a:gd name="connsiteX55" fmla="*/ 125970 w 1268858"/>
                  <a:gd name="connsiteY55" fmla="*/ 1036747 h 1676542"/>
                  <a:gd name="connsiteX56" fmla="*/ 16491 w 1268858"/>
                  <a:gd name="connsiteY56" fmla="*/ 1013843 h 1676542"/>
                  <a:gd name="connsiteX57" fmla="*/ 0 w 1268858"/>
                  <a:gd name="connsiteY57" fmla="*/ 1006972 h 167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268858" h="1676542">
                    <a:moveTo>
                      <a:pt x="0" y="1006972"/>
                    </a:moveTo>
                    <a:cubicBezTo>
                      <a:pt x="458" y="1000559"/>
                      <a:pt x="6413" y="1000101"/>
                      <a:pt x="10536" y="997353"/>
                    </a:cubicBezTo>
                    <a:cubicBezTo>
                      <a:pt x="368290" y="784807"/>
                      <a:pt x="831859" y="879628"/>
                      <a:pt x="1076469" y="1216311"/>
                    </a:cubicBezTo>
                    <a:cubicBezTo>
                      <a:pt x="1082424" y="1224556"/>
                      <a:pt x="1089295" y="1228679"/>
                      <a:pt x="1099372" y="1230053"/>
                    </a:cubicBezTo>
                    <a:cubicBezTo>
                      <a:pt x="1122734" y="1233718"/>
                      <a:pt x="1145180" y="1241505"/>
                      <a:pt x="1169457" y="1252957"/>
                    </a:cubicBezTo>
                    <a:cubicBezTo>
                      <a:pt x="1154799" y="1206692"/>
                      <a:pt x="1137850" y="1165007"/>
                      <a:pt x="1116779" y="1124697"/>
                    </a:cubicBezTo>
                    <a:cubicBezTo>
                      <a:pt x="1077843" y="1050947"/>
                      <a:pt x="1027913" y="987275"/>
                      <a:pt x="953706" y="945591"/>
                    </a:cubicBezTo>
                    <a:cubicBezTo>
                      <a:pt x="940422" y="937803"/>
                      <a:pt x="937673" y="928184"/>
                      <a:pt x="944544" y="913984"/>
                    </a:cubicBezTo>
                    <a:cubicBezTo>
                      <a:pt x="948209" y="906654"/>
                      <a:pt x="945002" y="904822"/>
                      <a:pt x="940880" y="901158"/>
                    </a:cubicBezTo>
                    <a:cubicBezTo>
                      <a:pt x="920724" y="884667"/>
                      <a:pt x="898279" y="871383"/>
                      <a:pt x="875833" y="859473"/>
                    </a:cubicBezTo>
                    <a:cubicBezTo>
                      <a:pt x="859801" y="851228"/>
                      <a:pt x="839188" y="852602"/>
                      <a:pt x="820865" y="848937"/>
                    </a:cubicBezTo>
                    <a:cubicBezTo>
                      <a:pt x="496550" y="785724"/>
                      <a:pt x="237739" y="520958"/>
                      <a:pt x="182771" y="195727"/>
                    </a:cubicBezTo>
                    <a:cubicBezTo>
                      <a:pt x="172235" y="134804"/>
                      <a:pt x="168570" y="73422"/>
                      <a:pt x="171777" y="11582"/>
                    </a:cubicBezTo>
                    <a:cubicBezTo>
                      <a:pt x="172235" y="7001"/>
                      <a:pt x="168112" y="-3992"/>
                      <a:pt x="180938" y="1505"/>
                    </a:cubicBezTo>
                    <a:cubicBezTo>
                      <a:pt x="195139" y="23950"/>
                      <a:pt x="213461" y="42731"/>
                      <a:pt x="229952" y="62886"/>
                    </a:cubicBezTo>
                    <a:cubicBezTo>
                      <a:pt x="294540" y="142133"/>
                      <a:pt x="360503" y="220463"/>
                      <a:pt x="425549" y="299251"/>
                    </a:cubicBezTo>
                    <a:cubicBezTo>
                      <a:pt x="495634" y="383995"/>
                      <a:pt x="566177" y="468738"/>
                      <a:pt x="636720" y="553481"/>
                    </a:cubicBezTo>
                    <a:cubicBezTo>
                      <a:pt x="705431" y="636392"/>
                      <a:pt x="774600" y="718845"/>
                      <a:pt x="842852" y="802214"/>
                    </a:cubicBezTo>
                    <a:cubicBezTo>
                      <a:pt x="854304" y="815956"/>
                      <a:pt x="865298" y="829698"/>
                      <a:pt x="877666" y="842983"/>
                    </a:cubicBezTo>
                    <a:cubicBezTo>
                      <a:pt x="885453" y="834737"/>
                      <a:pt x="874001" y="821453"/>
                      <a:pt x="886369" y="815498"/>
                    </a:cubicBezTo>
                    <a:cubicBezTo>
                      <a:pt x="880414" y="843899"/>
                      <a:pt x="895530" y="856725"/>
                      <a:pt x="917976" y="871383"/>
                    </a:cubicBezTo>
                    <a:cubicBezTo>
                      <a:pt x="945002" y="888332"/>
                      <a:pt x="973861" y="901158"/>
                      <a:pt x="1003177" y="916732"/>
                    </a:cubicBezTo>
                    <a:cubicBezTo>
                      <a:pt x="994932" y="894745"/>
                      <a:pt x="988519" y="873215"/>
                      <a:pt x="987145" y="850312"/>
                    </a:cubicBezTo>
                    <a:cubicBezTo>
                      <a:pt x="986687" y="842983"/>
                      <a:pt x="984396" y="834737"/>
                      <a:pt x="986687" y="828324"/>
                    </a:cubicBezTo>
                    <a:cubicBezTo>
                      <a:pt x="992184" y="810001"/>
                      <a:pt x="983022" y="796717"/>
                      <a:pt x="974777" y="782059"/>
                    </a:cubicBezTo>
                    <a:cubicBezTo>
                      <a:pt x="856594" y="571346"/>
                      <a:pt x="908815" y="306122"/>
                      <a:pt x="1097998" y="157707"/>
                    </a:cubicBezTo>
                    <a:cubicBezTo>
                      <a:pt x="1101205" y="155417"/>
                      <a:pt x="1104411" y="153584"/>
                      <a:pt x="1107618" y="151752"/>
                    </a:cubicBezTo>
                    <a:cubicBezTo>
                      <a:pt x="1112199" y="158623"/>
                      <a:pt x="1110366" y="165952"/>
                      <a:pt x="1109450" y="173282"/>
                    </a:cubicBezTo>
                    <a:cubicBezTo>
                      <a:pt x="1086546" y="307038"/>
                      <a:pt x="1063185" y="440337"/>
                      <a:pt x="1040281" y="574094"/>
                    </a:cubicBezTo>
                    <a:cubicBezTo>
                      <a:pt x="1027913" y="645554"/>
                      <a:pt x="1015545" y="717013"/>
                      <a:pt x="1003635" y="788472"/>
                    </a:cubicBezTo>
                    <a:cubicBezTo>
                      <a:pt x="1002719" y="794427"/>
                      <a:pt x="1001803" y="800382"/>
                      <a:pt x="1003177" y="806337"/>
                    </a:cubicBezTo>
                    <a:cubicBezTo>
                      <a:pt x="1001345" y="834279"/>
                      <a:pt x="1003177" y="861763"/>
                      <a:pt x="1010965" y="888790"/>
                    </a:cubicBezTo>
                    <a:cubicBezTo>
                      <a:pt x="1017836" y="912151"/>
                      <a:pt x="1028371" y="932764"/>
                      <a:pt x="1048068" y="948339"/>
                    </a:cubicBezTo>
                    <a:cubicBezTo>
                      <a:pt x="1056772" y="955210"/>
                      <a:pt x="1062727" y="955210"/>
                      <a:pt x="1067766" y="944216"/>
                    </a:cubicBezTo>
                    <a:cubicBezTo>
                      <a:pt x="1070056" y="939178"/>
                      <a:pt x="1072804" y="934597"/>
                      <a:pt x="1076011" y="930016"/>
                    </a:cubicBezTo>
                    <a:cubicBezTo>
                      <a:pt x="1079217" y="925893"/>
                      <a:pt x="1081050" y="919022"/>
                      <a:pt x="1087463" y="919939"/>
                    </a:cubicBezTo>
                    <a:cubicBezTo>
                      <a:pt x="1094334" y="920855"/>
                      <a:pt x="1093418" y="928184"/>
                      <a:pt x="1094334" y="933223"/>
                    </a:cubicBezTo>
                    <a:cubicBezTo>
                      <a:pt x="1096624" y="947423"/>
                      <a:pt x="1098914" y="961623"/>
                      <a:pt x="1100289" y="975823"/>
                    </a:cubicBezTo>
                    <a:cubicBezTo>
                      <a:pt x="1101663" y="993230"/>
                      <a:pt x="1106244" y="1009263"/>
                      <a:pt x="1117237" y="1023921"/>
                    </a:cubicBezTo>
                    <a:cubicBezTo>
                      <a:pt x="1173122" y="1099503"/>
                      <a:pt x="1208852" y="1185162"/>
                      <a:pt x="1233587" y="1274944"/>
                    </a:cubicBezTo>
                    <a:cubicBezTo>
                      <a:pt x="1254201" y="1349610"/>
                      <a:pt x="1267943" y="1425650"/>
                      <a:pt x="1270691" y="1503522"/>
                    </a:cubicBezTo>
                    <a:cubicBezTo>
                      <a:pt x="1272524" y="1554826"/>
                      <a:pt x="1272066" y="1605672"/>
                      <a:pt x="1267027" y="1656518"/>
                    </a:cubicBezTo>
                    <a:cubicBezTo>
                      <a:pt x="1266569" y="1662473"/>
                      <a:pt x="1266111" y="1668428"/>
                      <a:pt x="1262446" y="1673467"/>
                    </a:cubicBezTo>
                    <a:cubicBezTo>
                      <a:pt x="1261530" y="1674841"/>
                      <a:pt x="1260156" y="1675757"/>
                      <a:pt x="1258323" y="1676673"/>
                    </a:cubicBezTo>
                    <a:cubicBezTo>
                      <a:pt x="1243665" y="1678964"/>
                      <a:pt x="1229007" y="1679880"/>
                      <a:pt x="1214349" y="1676215"/>
                    </a:cubicBezTo>
                    <a:cubicBezTo>
                      <a:pt x="1213890" y="1675757"/>
                      <a:pt x="1212974" y="1674841"/>
                      <a:pt x="1212516" y="1674383"/>
                    </a:cubicBezTo>
                    <a:cubicBezTo>
                      <a:pt x="1218471" y="1621247"/>
                      <a:pt x="1220762" y="1567652"/>
                      <a:pt x="1218471" y="1514058"/>
                    </a:cubicBezTo>
                    <a:cubicBezTo>
                      <a:pt x="1217097" y="1479244"/>
                      <a:pt x="1212974" y="1444889"/>
                      <a:pt x="1208852" y="1410533"/>
                    </a:cubicBezTo>
                    <a:cubicBezTo>
                      <a:pt x="1207477" y="1401830"/>
                      <a:pt x="1202439" y="1394959"/>
                      <a:pt x="1198316" y="1388088"/>
                    </a:cubicBezTo>
                    <a:cubicBezTo>
                      <a:pt x="1191445" y="1376636"/>
                      <a:pt x="1184116" y="1365184"/>
                      <a:pt x="1176787" y="1353733"/>
                    </a:cubicBezTo>
                    <a:cubicBezTo>
                      <a:pt x="1184574" y="1351900"/>
                      <a:pt x="1190071" y="1358313"/>
                      <a:pt x="1198316" y="1358313"/>
                    </a:cubicBezTo>
                    <a:cubicBezTo>
                      <a:pt x="1193277" y="1328997"/>
                      <a:pt x="1185490" y="1300596"/>
                      <a:pt x="1176328" y="1272654"/>
                    </a:cubicBezTo>
                    <a:cubicBezTo>
                      <a:pt x="1174496" y="1267615"/>
                      <a:pt x="1168999" y="1266241"/>
                      <a:pt x="1164419" y="1264409"/>
                    </a:cubicBezTo>
                    <a:cubicBezTo>
                      <a:pt x="1139225" y="1251583"/>
                      <a:pt x="1111740" y="1244253"/>
                      <a:pt x="1083798" y="1239673"/>
                    </a:cubicBezTo>
                    <a:cubicBezTo>
                      <a:pt x="1010507" y="1222266"/>
                      <a:pt x="936299" y="1207608"/>
                      <a:pt x="862549" y="1192033"/>
                    </a:cubicBezTo>
                    <a:cubicBezTo>
                      <a:pt x="616107" y="1139813"/>
                      <a:pt x="371038" y="1088051"/>
                      <a:pt x="125970" y="1036747"/>
                    </a:cubicBezTo>
                    <a:cubicBezTo>
                      <a:pt x="89324" y="1028960"/>
                      <a:pt x="53136" y="1021631"/>
                      <a:pt x="16491" y="1013843"/>
                    </a:cubicBezTo>
                    <a:cubicBezTo>
                      <a:pt x="10536" y="1012011"/>
                      <a:pt x="5039" y="1010637"/>
                      <a:pt x="0" y="100697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5">
                <a:extLst>
                  <a:ext uri="{FF2B5EF4-FFF2-40B4-BE49-F238E27FC236}">
                    <a16:creationId xmlns:a16="http://schemas.microsoft.com/office/drawing/2014/main" xmlns="" id="{4E478D4C-2B88-4DD6-B0B5-21694159BE80}"/>
                  </a:ext>
                </a:extLst>
              </p:cNvPr>
              <p:cNvSpPr/>
              <p:nvPr/>
            </p:nvSpPr>
            <p:spPr>
              <a:xfrm>
                <a:off x="4649538" y="2419787"/>
                <a:ext cx="936324" cy="1124805"/>
              </a:xfrm>
              <a:custGeom>
                <a:avLst/>
                <a:gdLst>
                  <a:gd name="connsiteX0" fmla="*/ 708135 w 705430"/>
                  <a:gd name="connsiteY0" fmla="*/ 814910 h 847432"/>
                  <a:gd name="connsiteX1" fmla="*/ 705845 w 705430"/>
                  <a:gd name="connsiteY1" fmla="*/ 839646 h 847432"/>
                  <a:gd name="connsiteX2" fmla="*/ 703096 w 705430"/>
                  <a:gd name="connsiteY2" fmla="*/ 848807 h 847432"/>
                  <a:gd name="connsiteX3" fmla="*/ 694851 w 705430"/>
                  <a:gd name="connsiteY3" fmla="*/ 843768 h 847432"/>
                  <a:gd name="connsiteX4" fmla="*/ 649502 w 705430"/>
                  <a:gd name="connsiteY4" fmla="*/ 788800 h 847432"/>
                  <a:gd name="connsiteX5" fmla="*/ 567049 w 705430"/>
                  <a:gd name="connsiteY5" fmla="*/ 689398 h 847432"/>
                  <a:gd name="connsiteX6" fmla="*/ 461234 w 705430"/>
                  <a:gd name="connsiteY6" fmla="*/ 561596 h 847432"/>
                  <a:gd name="connsiteX7" fmla="*/ 367788 w 705430"/>
                  <a:gd name="connsiteY7" fmla="*/ 448452 h 847432"/>
                  <a:gd name="connsiteX8" fmla="*/ 272509 w 705430"/>
                  <a:gd name="connsiteY8" fmla="*/ 333018 h 847432"/>
                  <a:gd name="connsiteX9" fmla="*/ 178604 w 705430"/>
                  <a:gd name="connsiteY9" fmla="*/ 220333 h 847432"/>
                  <a:gd name="connsiteX10" fmla="*/ 86074 w 705430"/>
                  <a:gd name="connsiteY10" fmla="*/ 108563 h 847432"/>
                  <a:gd name="connsiteX11" fmla="*/ 6827 w 705430"/>
                  <a:gd name="connsiteY11" fmla="*/ 12368 h 847432"/>
                  <a:gd name="connsiteX12" fmla="*/ 3163 w 705430"/>
                  <a:gd name="connsiteY12" fmla="*/ 0 h 847432"/>
                  <a:gd name="connsiteX13" fmla="*/ 166236 w 705430"/>
                  <a:gd name="connsiteY13" fmla="*/ 38020 h 847432"/>
                  <a:gd name="connsiteX14" fmla="*/ 692103 w 705430"/>
                  <a:gd name="connsiteY14" fmla="*/ 639010 h 847432"/>
                  <a:gd name="connsiteX15" fmla="*/ 708135 w 705430"/>
                  <a:gd name="connsiteY15" fmla="*/ 814910 h 84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5430" h="847432">
                    <a:moveTo>
                      <a:pt x="708135" y="814910"/>
                    </a:moveTo>
                    <a:cubicBezTo>
                      <a:pt x="703096" y="822697"/>
                      <a:pt x="706761" y="831400"/>
                      <a:pt x="705845" y="839646"/>
                    </a:cubicBezTo>
                    <a:cubicBezTo>
                      <a:pt x="705387" y="842852"/>
                      <a:pt x="707219" y="847433"/>
                      <a:pt x="703096" y="848807"/>
                    </a:cubicBezTo>
                    <a:cubicBezTo>
                      <a:pt x="698974" y="850181"/>
                      <a:pt x="696683" y="846059"/>
                      <a:pt x="694851" y="843768"/>
                    </a:cubicBezTo>
                    <a:cubicBezTo>
                      <a:pt x="679735" y="825445"/>
                      <a:pt x="664618" y="807123"/>
                      <a:pt x="649502" y="788800"/>
                    </a:cubicBezTo>
                    <a:cubicBezTo>
                      <a:pt x="622018" y="755818"/>
                      <a:pt x="594533" y="722837"/>
                      <a:pt x="567049" y="689398"/>
                    </a:cubicBezTo>
                    <a:cubicBezTo>
                      <a:pt x="531778" y="646797"/>
                      <a:pt x="496506" y="604197"/>
                      <a:pt x="461234" y="561596"/>
                    </a:cubicBezTo>
                    <a:cubicBezTo>
                      <a:pt x="430086" y="524034"/>
                      <a:pt x="398937" y="486014"/>
                      <a:pt x="367788" y="448452"/>
                    </a:cubicBezTo>
                    <a:cubicBezTo>
                      <a:pt x="336181" y="409974"/>
                      <a:pt x="304116" y="371496"/>
                      <a:pt x="272509" y="333018"/>
                    </a:cubicBezTo>
                    <a:cubicBezTo>
                      <a:pt x="241360" y="295456"/>
                      <a:pt x="209753" y="257894"/>
                      <a:pt x="178604" y="220333"/>
                    </a:cubicBezTo>
                    <a:cubicBezTo>
                      <a:pt x="147455" y="183229"/>
                      <a:pt x="116764" y="145667"/>
                      <a:pt x="86074" y="108563"/>
                    </a:cubicBezTo>
                    <a:cubicBezTo>
                      <a:pt x="59505" y="76498"/>
                      <a:pt x="33395" y="44433"/>
                      <a:pt x="6827" y="12368"/>
                    </a:cubicBezTo>
                    <a:cubicBezTo>
                      <a:pt x="4079" y="9161"/>
                      <a:pt x="-4625" y="6413"/>
                      <a:pt x="3163" y="0"/>
                    </a:cubicBezTo>
                    <a:cubicBezTo>
                      <a:pt x="59505" y="4581"/>
                      <a:pt x="114016" y="17865"/>
                      <a:pt x="166236" y="38020"/>
                    </a:cubicBezTo>
                    <a:cubicBezTo>
                      <a:pt x="447950" y="144751"/>
                      <a:pt x="623850" y="345386"/>
                      <a:pt x="692103" y="639010"/>
                    </a:cubicBezTo>
                    <a:cubicBezTo>
                      <a:pt x="705387" y="696269"/>
                      <a:pt x="710426" y="755360"/>
                      <a:pt x="708135" y="81491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22E2D12C-9709-4D52-ADA8-66B10334C819}"/>
                  </a:ext>
                </a:extLst>
              </p:cNvPr>
              <p:cNvSpPr/>
              <p:nvPr/>
            </p:nvSpPr>
            <p:spPr>
              <a:xfrm>
                <a:off x="4414182" y="3754353"/>
                <a:ext cx="1434886" cy="462082"/>
              </a:xfrm>
              <a:custGeom>
                <a:avLst/>
                <a:gdLst>
                  <a:gd name="connsiteX0" fmla="*/ 0 w 1081049"/>
                  <a:gd name="connsiteY0" fmla="*/ 0 h 348134"/>
                  <a:gd name="connsiteX1" fmla="*/ 92989 w 1081049"/>
                  <a:gd name="connsiteY1" fmla="*/ 18323 h 348134"/>
                  <a:gd name="connsiteX2" fmla="*/ 317444 w 1081049"/>
                  <a:gd name="connsiteY2" fmla="*/ 65504 h 348134"/>
                  <a:gd name="connsiteX3" fmla="*/ 547396 w 1081049"/>
                  <a:gd name="connsiteY3" fmla="*/ 114060 h 348134"/>
                  <a:gd name="connsiteX4" fmla="*/ 812161 w 1081049"/>
                  <a:gd name="connsiteY4" fmla="*/ 169945 h 348134"/>
                  <a:gd name="connsiteX5" fmla="*/ 1058146 w 1081049"/>
                  <a:gd name="connsiteY5" fmla="*/ 222165 h 348134"/>
                  <a:gd name="connsiteX6" fmla="*/ 1082882 w 1081049"/>
                  <a:gd name="connsiteY6" fmla="*/ 232242 h 348134"/>
                  <a:gd name="connsiteX7" fmla="*/ 589538 w 1081049"/>
                  <a:gd name="connsiteY7" fmla="*/ 344928 h 348134"/>
                  <a:gd name="connsiteX8" fmla="*/ 10078 w 1081049"/>
                  <a:gd name="connsiteY8" fmla="*/ 16033 h 348134"/>
                  <a:gd name="connsiteX9" fmla="*/ 0 w 1081049"/>
                  <a:gd name="connsiteY9" fmla="*/ 0 h 34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81049" h="348134">
                    <a:moveTo>
                      <a:pt x="0" y="0"/>
                    </a:moveTo>
                    <a:cubicBezTo>
                      <a:pt x="31607" y="3665"/>
                      <a:pt x="61840" y="11910"/>
                      <a:pt x="92989" y="18323"/>
                    </a:cubicBezTo>
                    <a:cubicBezTo>
                      <a:pt x="167654" y="33439"/>
                      <a:pt x="242778" y="49472"/>
                      <a:pt x="317444" y="65504"/>
                    </a:cubicBezTo>
                    <a:cubicBezTo>
                      <a:pt x="393942" y="81537"/>
                      <a:pt x="470898" y="98027"/>
                      <a:pt x="547396" y="114060"/>
                    </a:cubicBezTo>
                    <a:cubicBezTo>
                      <a:pt x="635804" y="132841"/>
                      <a:pt x="723754" y="151164"/>
                      <a:pt x="812161" y="169945"/>
                    </a:cubicBezTo>
                    <a:cubicBezTo>
                      <a:pt x="894156" y="187351"/>
                      <a:pt x="976151" y="204300"/>
                      <a:pt x="1058146" y="222165"/>
                    </a:cubicBezTo>
                    <a:cubicBezTo>
                      <a:pt x="1066849" y="223997"/>
                      <a:pt x="1077843" y="220791"/>
                      <a:pt x="1082882" y="232242"/>
                    </a:cubicBezTo>
                    <a:cubicBezTo>
                      <a:pt x="930802" y="323399"/>
                      <a:pt x="765896" y="362793"/>
                      <a:pt x="589538" y="344928"/>
                    </a:cubicBezTo>
                    <a:cubicBezTo>
                      <a:pt x="348593" y="320192"/>
                      <a:pt x="155744" y="209339"/>
                      <a:pt x="10078" y="16033"/>
                    </a:cubicBezTo>
                    <a:cubicBezTo>
                      <a:pt x="6413" y="10994"/>
                      <a:pt x="458" y="7329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1ED11F03-A47B-4D97-9F46-40C39911E094}"/>
                  </a:ext>
                </a:extLst>
              </p:cNvPr>
              <p:cNvSpPr/>
              <p:nvPr/>
            </p:nvSpPr>
            <p:spPr>
              <a:xfrm>
                <a:off x="5736242" y="2619213"/>
                <a:ext cx="255361" cy="869444"/>
              </a:xfrm>
              <a:custGeom>
                <a:avLst/>
                <a:gdLst>
                  <a:gd name="connsiteX0" fmla="*/ 3925 w 192390"/>
                  <a:gd name="connsiteY0" fmla="*/ 655959 h 655042"/>
                  <a:gd name="connsiteX1" fmla="*/ 719 w 192390"/>
                  <a:gd name="connsiteY1" fmla="*/ 642217 h 655042"/>
                  <a:gd name="connsiteX2" fmla="*/ 32326 w 192390"/>
                  <a:gd name="connsiteY2" fmla="*/ 463111 h 655042"/>
                  <a:gd name="connsiteX3" fmla="*/ 66223 w 192390"/>
                  <a:gd name="connsiteY3" fmla="*/ 262017 h 655042"/>
                  <a:gd name="connsiteX4" fmla="*/ 103785 w 192390"/>
                  <a:gd name="connsiteY4" fmla="*/ 48098 h 655042"/>
                  <a:gd name="connsiteX5" fmla="*/ 110656 w 192390"/>
                  <a:gd name="connsiteY5" fmla="*/ 0 h 655042"/>
                  <a:gd name="connsiteX6" fmla="*/ 117069 w 192390"/>
                  <a:gd name="connsiteY6" fmla="*/ 7787 h 655042"/>
                  <a:gd name="connsiteX7" fmla="*/ 190360 w 192390"/>
                  <a:gd name="connsiteY7" fmla="*/ 207048 h 655042"/>
                  <a:gd name="connsiteX8" fmla="*/ 188070 w 192390"/>
                  <a:gd name="connsiteY8" fmla="*/ 342638 h 655042"/>
                  <a:gd name="connsiteX9" fmla="*/ 189902 w 192390"/>
                  <a:gd name="connsiteY9" fmla="*/ 356838 h 655042"/>
                  <a:gd name="connsiteX10" fmla="*/ 18125 w 192390"/>
                  <a:gd name="connsiteY10" fmla="*/ 650004 h 655042"/>
                  <a:gd name="connsiteX11" fmla="*/ 3925 w 192390"/>
                  <a:gd name="connsiteY11" fmla="*/ 655959 h 65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2390" h="655042">
                    <a:moveTo>
                      <a:pt x="3925" y="655959"/>
                    </a:moveTo>
                    <a:cubicBezTo>
                      <a:pt x="-1114" y="652294"/>
                      <a:pt x="-197" y="646797"/>
                      <a:pt x="719" y="642217"/>
                    </a:cubicBezTo>
                    <a:cubicBezTo>
                      <a:pt x="11254" y="582667"/>
                      <a:pt x="21790" y="523118"/>
                      <a:pt x="32326" y="463111"/>
                    </a:cubicBezTo>
                    <a:cubicBezTo>
                      <a:pt x="43777" y="396232"/>
                      <a:pt x="54771" y="328896"/>
                      <a:pt x="66223" y="262017"/>
                    </a:cubicBezTo>
                    <a:cubicBezTo>
                      <a:pt x="78591" y="190558"/>
                      <a:pt x="91417" y="119557"/>
                      <a:pt x="103785" y="48098"/>
                    </a:cubicBezTo>
                    <a:cubicBezTo>
                      <a:pt x="106533" y="32065"/>
                      <a:pt x="108366" y="16033"/>
                      <a:pt x="110656" y="0"/>
                    </a:cubicBezTo>
                    <a:cubicBezTo>
                      <a:pt x="115695" y="458"/>
                      <a:pt x="116153" y="4123"/>
                      <a:pt x="117069" y="7787"/>
                    </a:cubicBezTo>
                    <a:cubicBezTo>
                      <a:pt x="158295" y="68253"/>
                      <a:pt x="180283" y="135589"/>
                      <a:pt x="190360" y="207048"/>
                    </a:cubicBezTo>
                    <a:cubicBezTo>
                      <a:pt x="196773" y="251939"/>
                      <a:pt x="196773" y="297289"/>
                      <a:pt x="188070" y="342638"/>
                    </a:cubicBezTo>
                    <a:cubicBezTo>
                      <a:pt x="191277" y="347218"/>
                      <a:pt x="190819" y="351799"/>
                      <a:pt x="189902" y="356838"/>
                    </a:cubicBezTo>
                    <a:cubicBezTo>
                      <a:pt x="167915" y="475020"/>
                      <a:pt x="110656" y="573048"/>
                      <a:pt x="18125" y="650004"/>
                    </a:cubicBezTo>
                    <a:cubicBezTo>
                      <a:pt x="14461" y="653210"/>
                      <a:pt x="10338" y="657333"/>
                      <a:pt x="3925" y="655959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8" name="Group 63">
              <a:extLst>
                <a:ext uri="{FF2B5EF4-FFF2-40B4-BE49-F238E27FC236}">
                  <a16:creationId xmlns:a16="http://schemas.microsoft.com/office/drawing/2014/main" xmlns="" id="{ECE49D1F-261E-43C2-B3BC-92F798F4199E}"/>
                </a:ext>
              </a:extLst>
            </p:cNvPr>
            <p:cNvGrpSpPr/>
            <p:nvPr/>
          </p:nvGrpSpPr>
          <p:grpSpPr>
            <a:xfrm>
              <a:off x="9787428" y="3649622"/>
              <a:ext cx="1362662" cy="1879040"/>
              <a:chOff x="5900141" y="1459144"/>
              <a:chExt cx="2310409" cy="3185932"/>
            </a:xfrm>
          </p:grpSpPr>
          <p:sp>
            <p:nvSpPr>
              <p:cNvPr id="66" name="Freeform: Shape 69">
                <a:extLst>
                  <a:ext uri="{FF2B5EF4-FFF2-40B4-BE49-F238E27FC236}">
                    <a16:creationId xmlns:a16="http://schemas.microsoft.com/office/drawing/2014/main" xmlns="" id="{84146CBA-6DF8-403F-94A8-444D6BE94BA7}"/>
                  </a:ext>
                </a:extLst>
              </p:cNvPr>
              <p:cNvSpPr/>
              <p:nvPr/>
            </p:nvSpPr>
            <p:spPr>
              <a:xfrm>
                <a:off x="6793296" y="2856334"/>
                <a:ext cx="1416645" cy="510722"/>
              </a:xfrm>
              <a:custGeom>
                <a:avLst/>
                <a:gdLst>
                  <a:gd name="connsiteX0" fmla="*/ 76956 w 1067307"/>
                  <a:gd name="connsiteY0" fmla="*/ 336683 h 384780"/>
                  <a:gd name="connsiteX1" fmla="*/ 5039 w 1067307"/>
                  <a:gd name="connsiteY1" fmla="*/ 304618 h 384780"/>
                  <a:gd name="connsiteX2" fmla="*/ 0 w 1067307"/>
                  <a:gd name="connsiteY2" fmla="*/ 297747 h 384780"/>
                  <a:gd name="connsiteX3" fmla="*/ 32981 w 1067307"/>
                  <a:gd name="connsiteY3" fmla="*/ 284004 h 384780"/>
                  <a:gd name="connsiteX4" fmla="*/ 496092 w 1067307"/>
                  <a:gd name="connsiteY4" fmla="*/ 156202 h 384780"/>
                  <a:gd name="connsiteX5" fmla="*/ 862091 w 1067307"/>
                  <a:gd name="connsiteY5" fmla="*/ 55885 h 384780"/>
                  <a:gd name="connsiteX6" fmla="*/ 1059062 w 1067307"/>
                  <a:gd name="connsiteY6" fmla="*/ 916 h 384780"/>
                  <a:gd name="connsiteX7" fmla="*/ 1067766 w 1067307"/>
                  <a:gd name="connsiteY7" fmla="*/ 0 h 384780"/>
                  <a:gd name="connsiteX8" fmla="*/ 945460 w 1067307"/>
                  <a:gd name="connsiteY8" fmla="*/ 156661 h 384780"/>
                  <a:gd name="connsiteX9" fmla="*/ 453949 w 1067307"/>
                  <a:gd name="connsiteY9" fmla="*/ 386613 h 384780"/>
                  <a:gd name="connsiteX10" fmla="*/ 76956 w 1067307"/>
                  <a:gd name="connsiteY10" fmla="*/ 336683 h 3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7307" h="384780">
                    <a:moveTo>
                      <a:pt x="76956" y="336683"/>
                    </a:moveTo>
                    <a:cubicBezTo>
                      <a:pt x="52220" y="327521"/>
                      <a:pt x="27942" y="316986"/>
                      <a:pt x="5039" y="304618"/>
                    </a:cubicBezTo>
                    <a:cubicBezTo>
                      <a:pt x="2290" y="303244"/>
                      <a:pt x="458" y="300953"/>
                      <a:pt x="0" y="297747"/>
                    </a:cubicBezTo>
                    <a:cubicBezTo>
                      <a:pt x="8245" y="286295"/>
                      <a:pt x="21529" y="287211"/>
                      <a:pt x="32981" y="284004"/>
                    </a:cubicBezTo>
                    <a:cubicBezTo>
                      <a:pt x="187352" y="240946"/>
                      <a:pt x="341722" y="198345"/>
                      <a:pt x="496092" y="156202"/>
                    </a:cubicBezTo>
                    <a:cubicBezTo>
                      <a:pt x="617939" y="122763"/>
                      <a:pt x="740244" y="89782"/>
                      <a:pt x="862091" y="55885"/>
                    </a:cubicBezTo>
                    <a:cubicBezTo>
                      <a:pt x="928054" y="38020"/>
                      <a:pt x="993558" y="19239"/>
                      <a:pt x="1059062" y="916"/>
                    </a:cubicBezTo>
                    <a:cubicBezTo>
                      <a:pt x="1061811" y="0"/>
                      <a:pt x="1065017" y="0"/>
                      <a:pt x="1067766" y="0"/>
                    </a:cubicBezTo>
                    <a:cubicBezTo>
                      <a:pt x="1034784" y="58175"/>
                      <a:pt x="993100" y="109937"/>
                      <a:pt x="945460" y="156661"/>
                    </a:cubicBezTo>
                    <a:cubicBezTo>
                      <a:pt x="808497" y="290876"/>
                      <a:pt x="644049" y="366457"/>
                      <a:pt x="453949" y="386613"/>
                    </a:cubicBezTo>
                    <a:cubicBezTo>
                      <a:pt x="235449" y="402187"/>
                      <a:pt x="80621" y="337599"/>
                      <a:pt x="76956" y="33668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70">
                <a:extLst>
                  <a:ext uri="{FF2B5EF4-FFF2-40B4-BE49-F238E27FC236}">
                    <a16:creationId xmlns:a16="http://schemas.microsoft.com/office/drawing/2014/main" xmlns="" id="{28FA978D-6E33-4E94-B07A-461E6B603927}"/>
                  </a:ext>
                </a:extLst>
              </p:cNvPr>
              <p:cNvSpPr/>
              <p:nvPr/>
            </p:nvSpPr>
            <p:spPr>
              <a:xfrm>
                <a:off x="5900141" y="1459144"/>
                <a:ext cx="2310409" cy="3185932"/>
              </a:xfrm>
              <a:custGeom>
                <a:avLst/>
                <a:gdLst>
                  <a:gd name="connsiteX0" fmla="*/ 529989 w 1740672"/>
                  <a:gd name="connsiteY0" fmla="*/ 0 h 2400296"/>
                  <a:gd name="connsiteX1" fmla="*/ 533196 w 1740672"/>
                  <a:gd name="connsiteY1" fmla="*/ 5955 h 2400296"/>
                  <a:gd name="connsiteX2" fmla="*/ 535028 w 1740672"/>
                  <a:gd name="connsiteY2" fmla="*/ 26568 h 2400296"/>
                  <a:gd name="connsiteX3" fmla="*/ 535028 w 1740672"/>
                  <a:gd name="connsiteY3" fmla="*/ 1082424 h 2400296"/>
                  <a:gd name="connsiteX4" fmla="*/ 532280 w 1740672"/>
                  <a:gd name="connsiteY4" fmla="*/ 1111740 h 2400296"/>
                  <a:gd name="connsiteX5" fmla="*/ 547854 w 1740672"/>
                  <a:gd name="connsiteY5" fmla="*/ 1193277 h 2400296"/>
                  <a:gd name="connsiteX6" fmla="*/ 561138 w 1740672"/>
                  <a:gd name="connsiteY6" fmla="*/ 1242291 h 2400296"/>
                  <a:gd name="connsiteX7" fmla="*/ 599158 w 1740672"/>
                  <a:gd name="connsiteY7" fmla="*/ 1193735 h 2400296"/>
                  <a:gd name="connsiteX8" fmla="*/ 632139 w 1740672"/>
                  <a:gd name="connsiteY8" fmla="*/ 1151593 h 2400296"/>
                  <a:gd name="connsiteX9" fmla="*/ 661914 w 1740672"/>
                  <a:gd name="connsiteY9" fmla="*/ 1144263 h 2400296"/>
                  <a:gd name="connsiteX10" fmla="*/ 671991 w 1740672"/>
                  <a:gd name="connsiteY10" fmla="*/ 1178161 h 2400296"/>
                  <a:gd name="connsiteX11" fmla="*/ 663746 w 1740672"/>
                  <a:gd name="connsiteY11" fmla="*/ 1190529 h 2400296"/>
                  <a:gd name="connsiteX12" fmla="*/ 539609 w 1740672"/>
                  <a:gd name="connsiteY12" fmla="*/ 1352228 h 2400296"/>
                  <a:gd name="connsiteX13" fmla="*/ 530905 w 1740672"/>
                  <a:gd name="connsiteY13" fmla="*/ 1364596 h 2400296"/>
                  <a:gd name="connsiteX14" fmla="*/ 547396 w 1740672"/>
                  <a:gd name="connsiteY14" fmla="*/ 1361847 h 2400296"/>
                  <a:gd name="connsiteX15" fmla="*/ 655043 w 1740672"/>
                  <a:gd name="connsiteY15" fmla="*/ 1341692 h 2400296"/>
                  <a:gd name="connsiteX16" fmla="*/ 681153 w 1740672"/>
                  <a:gd name="connsiteY16" fmla="*/ 1326576 h 2400296"/>
                  <a:gd name="connsiteX17" fmla="*/ 1252827 w 1740672"/>
                  <a:gd name="connsiteY17" fmla="*/ 962867 h 2400296"/>
                  <a:gd name="connsiteX18" fmla="*/ 1734718 w 1740672"/>
                  <a:gd name="connsiteY18" fmla="*/ 1045778 h 2400296"/>
                  <a:gd name="connsiteX19" fmla="*/ 1744338 w 1740672"/>
                  <a:gd name="connsiteY19" fmla="*/ 1049443 h 2400296"/>
                  <a:gd name="connsiteX20" fmla="*/ 1744338 w 1740672"/>
                  <a:gd name="connsiteY20" fmla="*/ 1052649 h 2400296"/>
                  <a:gd name="connsiteX21" fmla="*/ 1743422 w 1740672"/>
                  <a:gd name="connsiteY21" fmla="*/ 1053565 h 2400296"/>
                  <a:gd name="connsiteX22" fmla="*/ 1742047 w 1740672"/>
                  <a:gd name="connsiteY22" fmla="*/ 1053107 h 2400296"/>
                  <a:gd name="connsiteX23" fmla="*/ 1724641 w 1740672"/>
                  <a:gd name="connsiteY23" fmla="*/ 1061352 h 2400296"/>
                  <a:gd name="connsiteX24" fmla="*/ 1357267 w 1740672"/>
                  <a:gd name="connsiteY24" fmla="*/ 1162586 h 2400296"/>
                  <a:gd name="connsiteX25" fmla="*/ 1068682 w 1740672"/>
                  <a:gd name="connsiteY25" fmla="*/ 1242291 h 2400296"/>
                  <a:gd name="connsiteX26" fmla="*/ 693979 w 1740672"/>
                  <a:gd name="connsiteY26" fmla="*/ 1345815 h 2400296"/>
                  <a:gd name="connsiteX27" fmla="*/ 676114 w 1740672"/>
                  <a:gd name="connsiteY27" fmla="*/ 1353144 h 2400296"/>
                  <a:gd name="connsiteX28" fmla="*/ 629849 w 1740672"/>
                  <a:gd name="connsiteY28" fmla="*/ 1360931 h 2400296"/>
                  <a:gd name="connsiteX29" fmla="*/ 527241 w 1740672"/>
                  <a:gd name="connsiteY29" fmla="*/ 1385667 h 2400296"/>
                  <a:gd name="connsiteX30" fmla="*/ 516705 w 1740672"/>
                  <a:gd name="connsiteY30" fmla="*/ 1393454 h 2400296"/>
                  <a:gd name="connsiteX31" fmla="*/ 429213 w 1740672"/>
                  <a:gd name="connsiteY31" fmla="*/ 1521257 h 2400296"/>
                  <a:gd name="connsiteX32" fmla="*/ 510292 w 1740672"/>
                  <a:gd name="connsiteY32" fmla="*/ 1509347 h 2400296"/>
                  <a:gd name="connsiteX33" fmla="*/ 522202 w 1740672"/>
                  <a:gd name="connsiteY33" fmla="*/ 1503850 h 2400296"/>
                  <a:gd name="connsiteX34" fmla="*/ 767270 w 1740672"/>
                  <a:gd name="connsiteY34" fmla="*/ 1387958 h 2400296"/>
                  <a:gd name="connsiteX35" fmla="*/ 1080592 w 1740672"/>
                  <a:gd name="connsiteY35" fmla="*/ 1444300 h 2400296"/>
                  <a:gd name="connsiteX36" fmla="*/ 1167167 w 1740672"/>
                  <a:gd name="connsiteY36" fmla="*/ 1506140 h 2400296"/>
                  <a:gd name="connsiteX37" fmla="*/ 1182742 w 1740672"/>
                  <a:gd name="connsiteY37" fmla="*/ 1521715 h 2400296"/>
                  <a:gd name="connsiteX38" fmla="*/ 1168999 w 1740672"/>
                  <a:gd name="connsiteY38" fmla="*/ 1523547 h 2400296"/>
                  <a:gd name="connsiteX39" fmla="*/ 1074637 w 1740672"/>
                  <a:gd name="connsiteY39" fmla="*/ 1525837 h 2400296"/>
                  <a:gd name="connsiteX40" fmla="*/ 1049443 w 1740672"/>
                  <a:gd name="connsiteY40" fmla="*/ 1527211 h 2400296"/>
                  <a:gd name="connsiteX41" fmla="*/ 821323 w 1740672"/>
                  <a:gd name="connsiteY41" fmla="*/ 1527211 h 2400296"/>
                  <a:gd name="connsiteX42" fmla="*/ 529531 w 1740672"/>
                  <a:gd name="connsiteY42" fmla="*/ 1524005 h 2400296"/>
                  <a:gd name="connsiteX43" fmla="*/ 516247 w 1740672"/>
                  <a:gd name="connsiteY43" fmla="*/ 1523547 h 2400296"/>
                  <a:gd name="connsiteX44" fmla="*/ 485556 w 1740672"/>
                  <a:gd name="connsiteY44" fmla="*/ 1525837 h 2400296"/>
                  <a:gd name="connsiteX45" fmla="*/ 416387 w 1740672"/>
                  <a:gd name="connsiteY45" fmla="*/ 1542786 h 2400296"/>
                  <a:gd name="connsiteX46" fmla="*/ 404935 w 1740672"/>
                  <a:gd name="connsiteY46" fmla="*/ 1553322 h 2400296"/>
                  <a:gd name="connsiteX47" fmla="*/ 259727 w 1740672"/>
                  <a:gd name="connsiteY47" fmla="*/ 1858397 h 2400296"/>
                  <a:gd name="connsiteX48" fmla="*/ 272095 w 1740672"/>
                  <a:gd name="connsiteY48" fmla="*/ 1875346 h 2400296"/>
                  <a:gd name="connsiteX49" fmla="*/ 298663 w 1740672"/>
                  <a:gd name="connsiteY49" fmla="*/ 1876262 h 2400296"/>
                  <a:gd name="connsiteX50" fmla="*/ 301869 w 1740672"/>
                  <a:gd name="connsiteY50" fmla="*/ 1877636 h 2400296"/>
                  <a:gd name="connsiteX51" fmla="*/ 250107 w 1740672"/>
                  <a:gd name="connsiteY51" fmla="*/ 1914740 h 2400296"/>
                  <a:gd name="connsiteX52" fmla="*/ 238197 w 1740672"/>
                  <a:gd name="connsiteY52" fmla="*/ 1930773 h 2400296"/>
                  <a:gd name="connsiteX53" fmla="*/ 206590 w 1740672"/>
                  <a:gd name="connsiteY53" fmla="*/ 2211113 h 2400296"/>
                  <a:gd name="connsiteX54" fmla="*/ 207965 w 1740672"/>
                  <a:gd name="connsiteY54" fmla="*/ 2215235 h 2400296"/>
                  <a:gd name="connsiteX55" fmla="*/ 244610 w 1740672"/>
                  <a:gd name="connsiteY55" fmla="*/ 2193248 h 2400296"/>
                  <a:gd name="connsiteX56" fmla="*/ 213003 w 1740672"/>
                  <a:gd name="connsiteY56" fmla="*/ 2275243 h 2400296"/>
                  <a:gd name="connsiteX57" fmla="*/ 207049 w 1740672"/>
                  <a:gd name="connsiteY57" fmla="*/ 2310056 h 2400296"/>
                  <a:gd name="connsiteX58" fmla="*/ 208423 w 1740672"/>
                  <a:gd name="connsiteY58" fmla="*/ 2393425 h 2400296"/>
                  <a:gd name="connsiteX59" fmla="*/ 197887 w 1740672"/>
                  <a:gd name="connsiteY59" fmla="*/ 2402587 h 2400296"/>
                  <a:gd name="connsiteX60" fmla="*/ 162616 w 1740672"/>
                  <a:gd name="connsiteY60" fmla="*/ 2401670 h 2400296"/>
                  <a:gd name="connsiteX61" fmla="*/ 158493 w 1740672"/>
                  <a:gd name="connsiteY61" fmla="*/ 2398922 h 2400296"/>
                  <a:gd name="connsiteX62" fmla="*/ 155744 w 1740672"/>
                  <a:gd name="connsiteY62" fmla="*/ 2387470 h 2400296"/>
                  <a:gd name="connsiteX63" fmla="*/ 152538 w 1740672"/>
                  <a:gd name="connsiteY63" fmla="*/ 2183628 h 2400296"/>
                  <a:gd name="connsiteX64" fmla="*/ 208881 w 1740672"/>
                  <a:gd name="connsiteY64" fmla="*/ 1846946 h 2400296"/>
                  <a:gd name="connsiteX65" fmla="*/ 301411 w 1740672"/>
                  <a:gd name="connsiteY65" fmla="*/ 1630736 h 2400296"/>
                  <a:gd name="connsiteX66" fmla="*/ 305076 w 1740672"/>
                  <a:gd name="connsiteY66" fmla="*/ 1595006 h 2400296"/>
                  <a:gd name="connsiteX67" fmla="*/ 290876 w 1740672"/>
                  <a:gd name="connsiteY67" fmla="*/ 1528128 h 2400296"/>
                  <a:gd name="connsiteX68" fmla="*/ 278508 w 1740672"/>
                  <a:gd name="connsiteY68" fmla="*/ 1505224 h 2400296"/>
                  <a:gd name="connsiteX69" fmla="*/ 127802 w 1740672"/>
                  <a:gd name="connsiteY69" fmla="*/ 1332989 h 2400296"/>
                  <a:gd name="connsiteX70" fmla="*/ 65046 w 1740672"/>
                  <a:gd name="connsiteY70" fmla="*/ 1218013 h 2400296"/>
                  <a:gd name="connsiteX71" fmla="*/ 0 w 1740672"/>
                  <a:gd name="connsiteY71" fmla="*/ 870336 h 2400296"/>
                  <a:gd name="connsiteX72" fmla="*/ 149790 w 1740672"/>
                  <a:gd name="connsiteY72" fmla="*/ 418678 h 2400296"/>
                  <a:gd name="connsiteX73" fmla="*/ 161699 w 1740672"/>
                  <a:gd name="connsiteY73" fmla="*/ 410890 h 2400296"/>
                  <a:gd name="connsiteX74" fmla="*/ 178190 w 1740672"/>
                  <a:gd name="connsiteY74" fmla="*/ 534570 h 2400296"/>
                  <a:gd name="connsiteX75" fmla="*/ 259269 w 1740672"/>
                  <a:gd name="connsiteY75" fmla="*/ 1182741 h 2400296"/>
                  <a:gd name="connsiteX76" fmla="*/ 297289 w 1740672"/>
                  <a:gd name="connsiteY76" fmla="*/ 1486901 h 2400296"/>
                  <a:gd name="connsiteX77" fmla="*/ 301869 w 1740672"/>
                  <a:gd name="connsiteY77" fmla="*/ 1502476 h 2400296"/>
                  <a:gd name="connsiteX78" fmla="*/ 310573 w 1740672"/>
                  <a:gd name="connsiteY78" fmla="*/ 1532250 h 2400296"/>
                  <a:gd name="connsiteX79" fmla="*/ 322483 w 1740672"/>
                  <a:gd name="connsiteY79" fmla="*/ 1587677 h 2400296"/>
                  <a:gd name="connsiteX80" fmla="*/ 352715 w 1740672"/>
                  <a:gd name="connsiteY80" fmla="*/ 1536831 h 2400296"/>
                  <a:gd name="connsiteX81" fmla="*/ 534570 w 1740672"/>
                  <a:gd name="connsiteY81" fmla="*/ 1275272 h 2400296"/>
                  <a:gd name="connsiteX82" fmla="*/ 542815 w 1740672"/>
                  <a:gd name="connsiteY82" fmla="*/ 1234045 h 2400296"/>
                  <a:gd name="connsiteX83" fmla="*/ 523576 w 1740672"/>
                  <a:gd name="connsiteY83" fmla="*/ 1148386 h 2400296"/>
                  <a:gd name="connsiteX84" fmla="*/ 490595 w 1740672"/>
                  <a:gd name="connsiteY84" fmla="*/ 1080133 h 2400296"/>
                  <a:gd name="connsiteX85" fmla="*/ 450743 w 1740672"/>
                  <a:gd name="connsiteY85" fmla="*/ 1026539 h 2400296"/>
                  <a:gd name="connsiteX86" fmla="*/ 306450 w 1740672"/>
                  <a:gd name="connsiteY86" fmla="*/ 553809 h 2400296"/>
                  <a:gd name="connsiteX87" fmla="*/ 522660 w 1740672"/>
                  <a:gd name="connsiteY87" fmla="*/ 9161 h 2400296"/>
                  <a:gd name="connsiteX88" fmla="*/ 527699 w 1740672"/>
                  <a:gd name="connsiteY88" fmla="*/ 2290 h 2400296"/>
                  <a:gd name="connsiteX89" fmla="*/ 529989 w 1740672"/>
                  <a:gd name="connsiteY89" fmla="*/ 0 h 240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740672" h="2400296">
                    <a:moveTo>
                      <a:pt x="529989" y="0"/>
                    </a:moveTo>
                    <a:cubicBezTo>
                      <a:pt x="530905" y="1832"/>
                      <a:pt x="531821" y="3665"/>
                      <a:pt x="533196" y="5955"/>
                    </a:cubicBezTo>
                    <a:cubicBezTo>
                      <a:pt x="534570" y="12826"/>
                      <a:pt x="535028" y="19697"/>
                      <a:pt x="535028" y="26568"/>
                    </a:cubicBezTo>
                    <a:cubicBezTo>
                      <a:pt x="535028" y="378367"/>
                      <a:pt x="535028" y="730625"/>
                      <a:pt x="535028" y="1082424"/>
                    </a:cubicBezTo>
                    <a:cubicBezTo>
                      <a:pt x="535028" y="1092501"/>
                      <a:pt x="534570" y="1102121"/>
                      <a:pt x="532280" y="1111740"/>
                    </a:cubicBezTo>
                    <a:cubicBezTo>
                      <a:pt x="538234" y="1138767"/>
                      <a:pt x="539609" y="1166709"/>
                      <a:pt x="547854" y="1193277"/>
                    </a:cubicBezTo>
                    <a:cubicBezTo>
                      <a:pt x="552893" y="1208851"/>
                      <a:pt x="556557" y="1224884"/>
                      <a:pt x="561138" y="1242291"/>
                    </a:cubicBezTo>
                    <a:cubicBezTo>
                      <a:pt x="574422" y="1225342"/>
                      <a:pt x="586790" y="1209310"/>
                      <a:pt x="599158" y="1193735"/>
                    </a:cubicBezTo>
                    <a:cubicBezTo>
                      <a:pt x="610152" y="1179535"/>
                      <a:pt x="621145" y="1165793"/>
                      <a:pt x="632139" y="1151593"/>
                    </a:cubicBezTo>
                    <a:cubicBezTo>
                      <a:pt x="639926" y="1141057"/>
                      <a:pt x="649546" y="1136934"/>
                      <a:pt x="661914" y="1144263"/>
                    </a:cubicBezTo>
                    <a:cubicBezTo>
                      <a:pt x="673366" y="1151134"/>
                      <a:pt x="677946" y="1166251"/>
                      <a:pt x="671991" y="1178161"/>
                    </a:cubicBezTo>
                    <a:cubicBezTo>
                      <a:pt x="669701" y="1182741"/>
                      <a:pt x="666495" y="1186406"/>
                      <a:pt x="663746" y="1190529"/>
                    </a:cubicBezTo>
                    <a:cubicBezTo>
                      <a:pt x="622520" y="1244581"/>
                      <a:pt x="580835" y="1298634"/>
                      <a:pt x="539609" y="1352228"/>
                    </a:cubicBezTo>
                    <a:cubicBezTo>
                      <a:pt x="536402" y="1356351"/>
                      <a:pt x="534112" y="1360015"/>
                      <a:pt x="530905" y="1364596"/>
                    </a:cubicBezTo>
                    <a:cubicBezTo>
                      <a:pt x="537318" y="1366428"/>
                      <a:pt x="542357" y="1363680"/>
                      <a:pt x="547396" y="1361847"/>
                    </a:cubicBezTo>
                    <a:cubicBezTo>
                      <a:pt x="582209" y="1348563"/>
                      <a:pt x="618397" y="1343983"/>
                      <a:pt x="655043" y="1341692"/>
                    </a:cubicBezTo>
                    <a:cubicBezTo>
                      <a:pt x="666953" y="1340776"/>
                      <a:pt x="674282" y="1337112"/>
                      <a:pt x="681153" y="1326576"/>
                    </a:cubicBezTo>
                    <a:cubicBezTo>
                      <a:pt x="817658" y="1120902"/>
                      <a:pt x="1008216" y="998597"/>
                      <a:pt x="1252827" y="962867"/>
                    </a:cubicBezTo>
                    <a:cubicBezTo>
                      <a:pt x="1421855" y="938589"/>
                      <a:pt x="1582638" y="968364"/>
                      <a:pt x="1734718" y="1045778"/>
                    </a:cubicBezTo>
                    <a:cubicBezTo>
                      <a:pt x="1737925" y="1047152"/>
                      <a:pt x="1741131" y="1048068"/>
                      <a:pt x="1744338" y="1049443"/>
                    </a:cubicBezTo>
                    <a:cubicBezTo>
                      <a:pt x="1744338" y="1050359"/>
                      <a:pt x="1744338" y="1051275"/>
                      <a:pt x="1744338" y="1052649"/>
                    </a:cubicBezTo>
                    <a:lnTo>
                      <a:pt x="1743422" y="1053565"/>
                    </a:lnTo>
                    <a:lnTo>
                      <a:pt x="1742047" y="1053107"/>
                    </a:lnTo>
                    <a:cubicBezTo>
                      <a:pt x="1737008" y="1057230"/>
                      <a:pt x="1731054" y="1059520"/>
                      <a:pt x="1724641" y="1061352"/>
                    </a:cubicBezTo>
                    <a:cubicBezTo>
                      <a:pt x="1601877" y="1094334"/>
                      <a:pt x="1479572" y="1128689"/>
                      <a:pt x="1357267" y="1162586"/>
                    </a:cubicBezTo>
                    <a:cubicBezTo>
                      <a:pt x="1261072" y="1189154"/>
                      <a:pt x="1164877" y="1215723"/>
                      <a:pt x="1068682" y="1242291"/>
                    </a:cubicBezTo>
                    <a:cubicBezTo>
                      <a:pt x="943628" y="1276646"/>
                      <a:pt x="819033" y="1311002"/>
                      <a:pt x="693979" y="1345815"/>
                    </a:cubicBezTo>
                    <a:cubicBezTo>
                      <a:pt x="687566" y="1347647"/>
                      <a:pt x="681611" y="1349021"/>
                      <a:pt x="676114" y="1353144"/>
                    </a:cubicBezTo>
                    <a:cubicBezTo>
                      <a:pt x="661914" y="1361847"/>
                      <a:pt x="644965" y="1359557"/>
                      <a:pt x="629849" y="1360931"/>
                    </a:cubicBezTo>
                    <a:cubicBezTo>
                      <a:pt x="594119" y="1363680"/>
                      <a:pt x="561138" y="1376048"/>
                      <a:pt x="527241" y="1385667"/>
                    </a:cubicBezTo>
                    <a:cubicBezTo>
                      <a:pt x="522660" y="1387041"/>
                      <a:pt x="519453" y="1389790"/>
                      <a:pt x="516705" y="1393454"/>
                    </a:cubicBezTo>
                    <a:cubicBezTo>
                      <a:pt x="486472" y="1434681"/>
                      <a:pt x="457156" y="1476365"/>
                      <a:pt x="429213" y="1521257"/>
                    </a:cubicBezTo>
                    <a:cubicBezTo>
                      <a:pt x="457156" y="1513469"/>
                      <a:pt x="482808" y="1506598"/>
                      <a:pt x="510292" y="1509347"/>
                    </a:cubicBezTo>
                    <a:cubicBezTo>
                      <a:pt x="514873" y="1509805"/>
                      <a:pt x="518537" y="1507056"/>
                      <a:pt x="522202" y="1503850"/>
                    </a:cubicBezTo>
                    <a:cubicBezTo>
                      <a:pt x="593203" y="1442926"/>
                      <a:pt x="675198" y="1405364"/>
                      <a:pt x="767270" y="1387958"/>
                    </a:cubicBezTo>
                    <a:cubicBezTo>
                      <a:pt x="938131" y="1363222"/>
                      <a:pt x="1078759" y="1441094"/>
                      <a:pt x="1080592" y="1444300"/>
                    </a:cubicBezTo>
                    <a:cubicBezTo>
                      <a:pt x="1110366" y="1463998"/>
                      <a:pt x="1140599" y="1481862"/>
                      <a:pt x="1167167" y="1506140"/>
                    </a:cubicBezTo>
                    <a:cubicBezTo>
                      <a:pt x="1172664" y="1511179"/>
                      <a:pt x="1177703" y="1516218"/>
                      <a:pt x="1182742" y="1521715"/>
                    </a:cubicBezTo>
                    <a:cubicBezTo>
                      <a:pt x="1178619" y="1526295"/>
                      <a:pt x="1173580" y="1524005"/>
                      <a:pt x="1168999" y="1523547"/>
                    </a:cubicBezTo>
                    <a:cubicBezTo>
                      <a:pt x="1137393" y="1519424"/>
                      <a:pt x="1106244" y="1517592"/>
                      <a:pt x="1074637" y="1525837"/>
                    </a:cubicBezTo>
                    <a:cubicBezTo>
                      <a:pt x="1066391" y="1527211"/>
                      <a:pt x="1057688" y="1527211"/>
                      <a:pt x="1049443" y="1527211"/>
                    </a:cubicBezTo>
                    <a:cubicBezTo>
                      <a:pt x="973403" y="1527211"/>
                      <a:pt x="897363" y="1526753"/>
                      <a:pt x="821323" y="1527211"/>
                    </a:cubicBezTo>
                    <a:cubicBezTo>
                      <a:pt x="724212" y="1528128"/>
                      <a:pt x="626642" y="1521715"/>
                      <a:pt x="529531" y="1524005"/>
                    </a:cubicBezTo>
                    <a:cubicBezTo>
                      <a:pt x="524950" y="1524005"/>
                      <a:pt x="520828" y="1522631"/>
                      <a:pt x="516247" y="1523547"/>
                    </a:cubicBezTo>
                    <a:cubicBezTo>
                      <a:pt x="506169" y="1528128"/>
                      <a:pt x="495634" y="1524463"/>
                      <a:pt x="485556" y="1525837"/>
                    </a:cubicBezTo>
                    <a:cubicBezTo>
                      <a:pt x="461737" y="1529044"/>
                      <a:pt x="438833" y="1535457"/>
                      <a:pt x="416387" y="1542786"/>
                    </a:cubicBezTo>
                    <a:cubicBezTo>
                      <a:pt x="410432" y="1544618"/>
                      <a:pt x="407684" y="1548741"/>
                      <a:pt x="404935" y="1553322"/>
                    </a:cubicBezTo>
                    <a:cubicBezTo>
                      <a:pt x="345844" y="1649975"/>
                      <a:pt x="294998" y="1750750"/>
                      <a:pt x="259727" y="1858397"/>
                    </a:cubicBezTo>
                    <a:cubicBezTo>
                      <a:pt x="254230" y="1874888"/>
                      <a:pt x="254230" y="1874888"/>
                      <a:pt x="272095" y="1875346"/>
                    </a:cubicBezTo>
                    <a:cubicBezTo>
                      <a:pt x="280798" y="1875804"/>
                      <a:pt x="289960" y="1875804"/>
                      <a:pt x="298663" y="1876262"/>
                    </a:cubicBezTo>
                    <a:cubicBezTo>
                      <a:pt x="299121" y="1876262"/>
                      <a:pt x="299579" y="1876720"/>
                      <a:pt x="301869" y="1877636"/>
                    </a:cubicBezTo>
                    <a:cubicBezTo>
                      <a:pt x="284005" y="1890462"/>
                      <a:pt x="267056" y="1902830"/>
                      <a:pt x="250107" y="1914740"/>
                    </a:cubicBezTo>
                    <a:cubicBezTo>
                      <a:pt x="244152" y="1918863"/>
                      <a:pt x="240030" y="1923443"/>
                      <a:pt x="238197" y="1930773"/>
                    </a:cubicBezTo>
                    <a:cubicBezTo>
                      <a:pt x="215752" y="2022845"/>
                      <a:pt x="206132" y="2116292"/>
                      <a:pt x="206590" y="2211113"/>
                    </a:cubicBezTo>
                    <a:cubicBezTo>
                      <a:pt x="206590" y="2212029"/>
                      <a:pt x="207049" y="2212945"/>
                      <a:pt x="207965" y="2215235"/>
                    </a:cubicBezTo>
                    <a:cubicBezTo>
                      <a:pt x="219416" y="2208364"/>
                      <a:pt x="230410" y="2201951"/>
                      <a:pt x="244610" y="2193248"/>
                    </a:cubicBezTo>
                    <a:cubicBezTo>
                      <a:pt x="233159" y="2223022"/>
                      <a:pt x="223539" y="2249133"/>
                      <a:pt x="213003" y="2275243"/>
                    </a:cubicBezTo>
                    <a:cubicBezTo>
                      <a:pt x="208423" y="2286695"/>
                      <a:pt x="206590" y="2297688"/>
                      <a:pt x="207049" y="2310056"/>
                    </a:cubicBezTo>
                    <a:cubicBezTo>
                      <a:pt x="207965" y="2337999"/>
                      <a:pt x="207965" y="2365483"/>
                      <a:pt x="208423" y="2393425"/>
                    </a:cubicBezTo>
                    <a:cubicBezTo>
                      <a:pt x="208881" y="2401212"/>
                      <a:pt x="202926" y="2402129"/>
                      <a:pt x="197887" y="2402587"/>
                    </a:cubicBezTo>
                    <a:cubicBezTo>
                      <a:pt x="185977" y="2403045"/>
                      <a:pt x="174525" y="2404419"/>
                      <a:pt x="162616" y="2401670"/>
                    </a:cubicBezTo>
                    <a:cubicBezTo>
                      <a:pt x="161241" y="2401212"/>
                      <a:pt x="159867" y="2400296"/>
                      <a:pt x="158493" y="2398922"/>
                    </a:cubicBezTo>
                    <a:cubicBezTo>
                      <a:pt x="156203" y="2395258"/>
                      <a:pt x="155744" y="2391593"/>
                      <a:pt x="155744" y="2387470"/>
                    </a:cubicBezTo>
                    <a:cubicBezTo>
                      <a:pt x="154828" y="2319676"/>
                      <a:pt x="150706" y="2251423"/>
                      <a:pt x="152538" y="2183628"/>
                    </a:cubicBezTo>
                    <a:cubicBezTo>
                      <a:pt x="156203" y="2069110"/>
                      <a:pt x="172693" y="1956425"/>
                      <a:pt x="208881" y="1846946"/>
                    </a:cubicBezTo>
                    <a:cubicBezTo>
                      <a:pt x="233617" y="1772280"/>
                      <a:pt x="264766" y="1700363"/>
                      <a:pt x="301411" y="1630736"/>
                    </a:cubicBezTo>
                    <a:cubicBezTo>
                      <a:pt x="307824" y="1618826"/>
                      <a:pt x="309199" y="1607832"/>
                      <a:pt x="305076" y="1595006"/>
                    </a:cubicBezTo>
                    <a:cubicBezTo>
                      <a:pt x="298205" y="1573019"/>
                      <a:pt x="293624" y="1550573"/>
                      <a:pt x="290876" y="1528128"/>
                    </a:cubicBezTo>
                    <a:cubicBezTo>
                      <a:pt x="289501" y="1518508"/>
                      <a:pt x="285837" y="1511637"/>
                      <a:pt x="278508" y="1505224"/>
                    </a:cubicBezTo>
                    <a:cubicBezTo>
                      <a:pt x="219416" y="1455294"/>
                      <a:pt x="170403" y="1397577"/>
                      <a:pt x="127802" y="1332989"/>
                    </a:cubicBezTo>
                    <a:cubicBezTo>
                      <a:pt x="103524" y="1296343"/>
                      <a:pt x="82911" y="1257865"/>
                      <a:pt x="65046" y="1218013"/>
                    </a:cubicBezTo>
                    <a:cubicBezTo>
                      <a:pt x="47181" y="1175870"/>
                      <a:pt x="0" y="972944"/>
                      <a:pt x="0" y="870336"/>
                    </a:cubicBezTo>
                    <a:cubicBezTo>
                      <a:pt x="4123" y="704514"/>
                      <a:pt x="54511" y="554267"/>
                      <a:pt x="149790" y="418678"/>
                    </a:cubicBezTo>
                    <a:cubicBezTo>
                      <a:pt x="155286" y="411348"/>
                      <a:pt x="155286" y="411348"/>
                      <a:pt x="161699" y="410890"/>
                    </a:cubicBezTo>
                    <a:cubicBezTo>
                      <a:pt x="169028" y="452117"/>
                      <a:pt x="173151" y="493343"/>
                      <a:pt x="178190" y="534570"/>
                    </a:cubicBezTo>
                    <a:cubicBezTo>
                      <a:pt x="205216" y="750780"/>
                      <a:pt x="232701" y="966532"/>
                      <a:pt x="259269" y="1182741"/>
                    </a:cubicBezTo>
                    <a:cubicBezTo>
                      <a:pt x="271637" y="1283975"/>
                      <a:pt x="284463" y="1385667"/>
                      <a:pt x="297289" y="1486901"/>
                    </a:cubicBezTo>
                    <a:cubicBezTo>
                      <a:pt x="298205" y="1492398"/>
                      <a:pt x="298663" y="1497895"/>
                      <a:pt x="301869" y="1502476"/>
                    </a:cubicBezTo>
                    <a:cubicBezTo>
                      <a:pt x="308282" y="1511179"/>
                      <a:pt x="309199" y="1521715"/>
                      <a:pt x="310573" y="1532250"/>
                    </a:cubicBezTo>
                    <a:cubicBezTo>
                      <a:pt x="313321" y="1550573"/>
                      <a:pt x="317444" y="1568438"/>
                      <a:pt x="322483" y="1587677"/>
                    </a:cubicBezTo>
                    <a:cubicBezTo>
                      <a:pt x="334392" y="1570728"/>
                      <a:pt x="342638" y="1553322"/>
                      <a:pt x="352715" y="1536831"/>
                    </a:cubicBezTo>
                    <a:cubicBezTo>
                      <a:pt x="407684" y="1445675"/>
                      <a:pt x="469524" y="1359099"/>
                      <a:pt x="534570" y="1275272"/>
                    </a:cubicBezTo>
                    <a:cubicBezTo>
                      <a:pt x="544647" y="1261988"/>
                      <a:pt x="546938" y="1249162"/>
                      <a:pt x="542815" y="1234045"/>
                    </a:cubicBezTo>
                    <a:cubicBezTo>
                      <a:pt x="535028" y="1205645"/>
                      <a:pt x="523576" y="1177703"/>
                      <a:pt x="523576" y="1148386"/>
                    </a:cubicBezTo>
                    <a:cubicBezTo>
                      <a:pt x="523576" y="1118611"/>
                      <a:pt x="508002" y="1099830"/>
                      <a:pt x="490595" y="1080133"/>
                    </a:cubicBezTo>
                    <a:cubicBezTo>
                      <a:pt x="475937" y="1063643"/>
                      <a:pt x="461737" y="1046236"/>
                      <a:pt x="450743" y="1026539"/>
                    </a:cubicBezTo>
                    <a:cubicBezTo>
                      <a:pt x="371954" y="888201"/>
                      <a:pt x="307824" y="726044"/>
                      <a:pt x="306450" y="553809"/>
                    </a:cubicBezTo>
                    <a:cubicBezTo>
                      <a:pt x="309657" y="344928"/>
                      <a:pt x="382032" y="163532"/>
                      <a:pt x="522660" y="9161"/>
                    </a:cubicBezTo>
                    <a:cubicBezTo>
                      <a:pt x="524492" y="6871"/>
                      <a:pt x="525867" y="4581"/>
                      <a:pt x="527699" y="2290"/>
                    </a:cubicBezTo>
                    <a:cubicBezTo>
                      <a:pt x="527699" y="0"/>
                      <a:pt x="528615" y="0"/>
                      <a:pt x="5299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71">
                <a:extLst>
                  <a:ext uri="{FF2B5EF4-FFF2-40B4-BE49-F238E27FC236}">
                    <a16:creationId xmlns:a16="http://schemas.microsoft.com/office/drawing/2014/main" xmlns="" id="{394BAC58-37A0-493D-83CE-0EB6CCE7CEEA}"/>
                  </a:ext>
                </a:extLst>
              </p:cNvPr>
              <p:cNvSpPr/>
              <p:nvPr/>
            </p:nvSpPr>
            <p:spPr>
              <a:xfrm>
                <a:off x="6109274" y="2001482"/>
                <a:ext cx="395202" cy="1453126"/>
              </a:xfrm>
              <a:custGeom>
                <a:avLst/>
                <a:gdLst>
                  <a:gd name="connsiteX0" fmla="*/ 142932 w 297746"/>
                  <a:gd name="connsiteY0" fmla="*/ 1094334 h 1094791"/>
                  <a:gd name="connsiteX1" fmla="*/ 134229 w 297746"/>
                  <a:gd name="connsiteY1" fmla="*/ 1086546 h 1094791"/>
                  <a:gd name="connsiteX2" fmla="*/ 119112 w 297746"/>
                  <a:gd name="connsiteY2" fmla="*/ 957370 h 1094791"/>
                  <a:gd name="connsiteX3" fmla="*/ 102164 w 297746"/>
                  <a:gd name="connsiteY3" fmla="*/ 826820 h 1094791"/>
                  <a:gd name="connsiteX4" fmla="*/ 89338 w 297746"/>
                  <a:gd name="connsiteY4" fmla="*/ 722837 h 1094791"/>
                  <a:gd name="connsiteX5" fmla="*/ 75596 w 297746"/>
                  <a:gd name="connsiteY5" fmla="*/ 612900 h 1094791"/>
                  <a:gd name="connsiteX6" fmla="*/ 62770 w 297746"/>
                  <a:gd name="connsiteY6" fmla="*/ 507085 h 1094791"/>
                  <a:gd name="connsiteX7" fmla="*/ 49027 w 297746"/>
                  <a:gd name="connsiteY7" fmla="*/ 398522 h 1094791"/>
                  <a:gd name="connsiteX8" fmla="*/ 35743 w 297746"/>
                  <a:gd name="connsiteY8" fmla="*/ 291334 h 1094791"/>
                  <a:gd name="connsiteX9" fmla="*/ 25666 w 297746"/>
                  <a:gd name="connsiteY9" fmla="*/ 212087 h 1094791"/>
                  <a:gd name="connsiteX10" fmla="*/ 11924 w 297746"/>
                  <a:gd name="connsiteY10" fmla="*/ 100776 h 1094791"/>
                  <a:gd name="connsiteX11" fmla="*/ 1388 w 297746"/>
                  <a:gd name="connsiteY11" fmla="*/ 20155 h 1094791"/>
                  <a:gd name="connsiteX12" fmla="*/ 2762 w 297746"/>
                  <a:gd name="connsiteY12" fmla="*/ 0 h 1094791"/>
                  <a:gd name="connsiteX13" fmla="*/ 146597 w 297746"/>
                  <a:gd name="connsiteY13" fmla="*/ 154370 h 1094791"/>
                  <a:gd name="connsiteX14" fmla="*/ 255618 w 297746"/>
                  <a:gd name="connsiteY14" fmla="*/ 370580 h 1094791"/>
                  <a:gd name="connsiteX15" fmla="*/ 289973 w 297746"/>
                  <a:gd name="connsiteY15" fmla="*/ 532279 h 1094791"/>
                  <a:gd name="connsiteX16" fmla="*/ 295928 w 297746"/>
                  <a:gd name="connsiteY16" fmla="*/ 617939 h 1094791"/>
                  <a:gd name="connsiteX17" fmla="*/ 299135 w 297746"/>
                  <a:gd name="connsiteY17" fmla="*/ 663288 h 1094791"/>
                  <a:gd name="connsiteX18" fmla="*/ 221721 w 297746"/>
                  <a:gd name="connsiteY18" fmla="*/ 970196 h 1094791"/>
                  <a:gd name="connsiteX19" fmla="*/ 158507 w 297746"/>
                  <a:gd name="connsiteY19" fmla="*/ 1081508 h 1094791"/>
                  <a:gd name="connsiteX20" fmla="*/ 142932 w 297746"/>
                  <a:gd name="connsiteY20" fmla="*/ 1094334 h 109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7746" h="1094791">
                    <a:moveTo>
                      <a:pt x="142932" y="1094334"/>
                    </a:moveTo>
                    <a:cubicBezTo>
                      <a:pt x="135145" y="1097082"/>
                      <a:pt x="134687" y="1090669"/>
                      <a:pt x="134229" y="1086546"/>
                    </a:cubicBezTo>
                    <a:cubicBezTo>
                      <a:pt x="129190" y="1043488"/>
                      <a:pt x="124151" y="1000429"/>
                      <a:pt x="119112" y="957370"/>
                    </a:cubicBezTo>
                    <a:cubicBezTo>
                      <a:pt x="113616" y="913853"/>
                      <a:pt x="107661" y="870336"/>
                      <a:pt x="102164" y="826820"/>
                    </a:cubicBezTo>
                    <a:cubicBezTo>
                      <a:pt x="97583" y="792006"/>
                      <a:pt x="93918" y="757193"/>
                      <a:pt x="89338" y="722837"/>
                    </a:cubicBezTo>
                    <a:cubicBezTo>
                      <a:pt x="84757" y="686192"/>
                      <a:pt x="80176" y="649546"/>
                      <a:pt x="75596" y="612900"/>
                    </a:cubicBezTo>
                    <a:cubicBezTo>
                      <a:pt x="71015" y="577629"/>
                      <a:pt x="66892" y="542357"/>
                      <a:pt x="62770" y="507085"/>
                    </a:cubicBezTo>
                    <a:cubicBezTo>
                      <a:pt x="58189" y="470898"/>
                      <a:pt x="53608" y="434710"/>
                      <a:pt x="49027" y="398522"/>
                    </a:cubicBezTo>
                    <a:cubicBezTo>
                      <a:pt x="44447" y="362793"/>
                      <a:pt x="40324" y="327063"/>
                      <a:pt x="35743" y="291334"/>
                    </a:cubicBezTo>
                    <a:cubicBezTo>
                      <a:pt x="32537" y="264766"/>
                      <a:pt x="28872" y="238655"/>
                      <a:pt x="25666" y="212087"/>
                    </a:cubicBezTo>
                    <a:cubicBezTo>
                      <a:pt x="21085" y="174983"/>
                      <a:pt x="16504" y="137880"/>
                      <a:pt x="11924" y="100776"/>
                    </a:cubicBezTo>
                    <a:cubicBezTo>
                      <a:pt x="8717" y="73750"/>
                      <a:pt x="5053" y="47181"/>
                      <a:pt x="1388" y="20155"/>
                    </a:cubicBezTo>
                    <a:cubicBezTo>
                      <a:pt x="472" y="13284"/>
                      <a:pt x="-1819" y="6413"/>
                      <a:pt x="2762" y="0"/>
                    </a:cubicBezTo>
                    <a:cubicBezTo>
                      <a:pt x="58189" y="44433"/>
                      <a:pt x="105370" y="96653"/>
                      <a:pt x="146597" y="154370"/>
                    </a:cubicBezTo>
                    <a:cubicBezTo>
                      <a:pt x="193778" y="220791"/>
                      <a:pt x="229966" y="293166"/>
                      <a:pt x="255618" y="370580"/>
                    </a:cubicBezTo>
                    <a:cubicBezTo>
                      <a:pt x="273025" y="423258"/>
                      <a:pt x="284476" y="476853"/>
                      <a:pt x="289973" y="532279"/>
                    </a:cubicBezTo>
                    <a:cubicBezTo>
                      <a:pt x="292722" y="560680"/>
                      <a:pt x="295928" y="589080"/>
                      <a:pt x="295928" y="617939"/>
                    </a:cubicBezTo>
                    <a:cubicBezTo>
                      <a:pt x="302799" y="632597"/>
                      <a:pt x="300051" y="648630"/>
                      <a:pt x="299135" y="663288"/>
                    </a:cubicBezTo>
                    <a:cubicBezTo>
                      <a:pt x="292722" y="770477"/>
                      <a:pt x="268444" y="873085"/>
                      <a:pt x="221721" y="970196"/>
                    </a:cubicBezTo>
                    <a:cubicBezTo>
                      <a:pt x="202940" y="1008674"/>
                      <a:pt x="183242" y="1046236"/>
                      <a:pt x="158507" y="1081508"/>
                    </a:cubicBezTo>
                    <a:cubicBezTo>
                      <a:pt x="153926" y="1087004"/>
                      <a:pt x="151636" y="1094334"/>
                      <a:pt x="142932" y="109433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72">
                <a:extLst>
                  <a:ext uri="{FF2B5EF4-FFF2-40B4-BE49-F238E27FC236}">
                    <a16:creationId xmlns:a16="http://schemas.microsoft.com/office/drawing/2014/main" xmlns="" id="{711B228E-5BDB-41BF-949D-6577EF494C3C}"/>
                  </a:ext>
                </a:extLst>
              </p:cNvPr>
              <p:cNvSpPr/>
              <p:nvPr/>
            </p:nvSpPr>
            <p:spPr>
              <a:xfrm>
                <a:off x="6582926" y="3472535"/>
                <a:ext cx="881603" cy="182401"/>
              </a:xfrm>
              <a:custGeom>
                <a:avLst/>
                <a:gdLst>
                  <a:gd name="connsiteX0" fmla="*/ 0 w 664204"/>
                  <a:gd name="connsiteY0" fmla="*/ 4817 h 137421"/>
                  <a:gd name="connsiteX1" fmla="*/ 14658 w 664204"/>
                  <a:gd name="connsiteY1" fmla="*/ 694 h 137421"/>
                  <a:gd name="connsiteX2" fmla="*/ 163532 w 664204"/>
                  <a:gd name="connsiteY2" fmla="*/ 1152 h 137421"/>
                  <a:gd name="connsiteX3" fmla="*/ 560680 w 664204"/>
                  <a:gd name="connsiteY3" fmla="*/ 3900 h 137421"/>
                  <a:gd name="connsiteX4" fmla="*/ 662372 w 664204"/>
                  <a:gd name="connsiteY4" fmla="*/ 5733 h 137421"/>
                  <a:gd name="connsiteX5" fmla="*/ 664662 w 664204"/>
                  <a:gd name="connsiteY5" fmla="*/ 8939 h 137421"/>
                  <a:gd name="connsiteX6" fmla="*/ 390735 w 664204"/>
                  <a:gd name="connsiteY6" fmla="*/ 134451 h 137421"/>
                  <a:gd name="connsiteX7" fmla="*/ 0 w 664204"/>
                  <a:gd name="connsiteY7" fmla="*/ 4817 h 13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4204" h="137421">
                    <a:moveTo>
                      <a:pt x="0" y="4817"/>
                    </a:moveTo>
                    <a:cubicBezTo>
                      <a:pt x="3665" y="-1138"/>
                      <a:pt x="9619" y="694"/>
                      <a:pt x="14658" y="694"/>
                    </a:cubicBezTo>
                    <a:cubicBezTo>
                      <a:pt x="64130" y="694"/>
                      <a:pt x="114060" y="-1138"/>
                      <a:pt x="163532" y="1152"/>
                    </a:cubicBezTo>
                    <a:cubicBezTo>
                      <a:pt x="295914" y="6649"/>
                      <a:pt x="428297" y="2068"/>
                      <a:pt x="560680" y="3900"/>
                    </a:cubicBezTo>
                    <a:cubicBezTo>
                      <a:pt x="594577" y="1610"/>
                      <a:pt x="628475" y="694"/>
                      <a:pt x="662372" y="5733"/>
                    </a:cubicBezTo>
                    <a:cubicBezTo>
                      <a:pt x="664204" y="6191"/>
                      <a:pt x="664204" y="7565"/>
                      <a:pt x="664662" y="8939"/>
                    </a:cubicBezTo>
                    <a:cubicBezTo>
                      <a:pt x="587248" y="80856"/>
                      <a:pt x="495634" y="123457"/>
                      <a:pt x="390735" y="134451"/>
                    </a:cubicBezTo>
                    <a:cubicBezTo>
                      <a:pt x="241862" y="150483"/>
                      <a:pt x="111311" y="105592"/>
                      <a:pt x="0" y="4817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73">
                <a:extLst>
                  <a:ext uri="{FF2B5EF4-FFF2-40B4-BE49-F238E27FC236}">
                    <a16:creationId xmlns:a16="http://schemas.microsoft.com/office/drawing/2014/main" xmlns="" id="{37C722DD-7412-4CA9-9E39-DD45C9D25DE7}"/>
                  </a:ext>
                </a:extLst>
              </p:cNvPr>
              <p:cNvSpPr/>
              <p:nvPr/>
            </p:nvSpPr>
            <p:spPr>
              <a:xfrm>
                <a:off x="6602971" y="1467048"/>
                <a:ext cx="291841" cy="1465286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9" name="Group 64">
              <a:extLst>
                <a:ext uri="{FF2B5EF4-FFF2-40B4-BE49-F238E27FC236}">
                  <a16:creationId xmlns:a16="http://schemas.microsoft.com/office/drawing/2014/main" xmlns="" id="{DEEFA7A2-93E6-40E3-B082-5A29E5D4738D}"/>
                </a:ext>
              </a:extLst>
            </p:cNvPr>
            <p:cNvGrpSpPr/>
            <p:nvPr/>
          </p:nvGrpSpPr>
          <p:grpSpPr>
            <a:xfrm>
              <a:off x="9419663" y="5501642"/>
              <a:ext cx="953249" cy="814137"/>
              <a:chOff x="4983166" y="4633525"/>
              <a:chExt cx="2207049" cy="1884966"/>
            </a:xfrm>
          </p:grpSpPr>
          <p:sp>
            <p:nvSpPr>
              <p:cNvPr id="60" name="Freeform: Shape 65">
                <a:extLst>
                  <a:ext uri="{FF2B5EF4-FFF2-40B4-BE49-F238E27FC236}">
                    <a16:creationId xmlns:a16="http://schemas.microsoft.com/office/drawing/2014/main" xmlns="" id="{F0DC0CF2-4955-4046-9D08-5813C4F546DB}"/>
                  </a:ext>
                </a:extLst>
              </p:cNvPr>
              <p:cNvSpPr/>
              <p:nvPr/>
            </p:nvSpPr>
            <p:spPr>
              <a:xfrm>
                <a:off x="4983166" y="4633683"/>
                <a:ext cx="2207049" cy="1884808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6">
                <a:extLst>
                  <a:ext uri="{FF2B5EF4-FFF2-40B4-BE49-F238E27FC236}">
                    <a16:creationId xmlns:a16="http://schemas.microsoft.com/office/drawing/2014/main" xmlns="" id="{E6FB25BF-913D-4843-A396-F7C2ABB8B378}"/>
                  </a:ext>
                </a:extLst>
              </p:cNvPr>
              <p:cNvSpPr/>
              <p:nvPr/>
            </p:nvSpPr>
            <p:spPr>
              <a:xfrm>
                <a:off x="6087405" y="4633525"/>
                <a:ext cx="1100484" cy="1884808"/>
              </a:xfrm>
              <a:custGeom>
                <a:avLst/>
                <a:gdLst>
                  <a:gd name="connsiteX0" fmla="*/ 707721 w 829110"/>
                  <a:gd name="connsiteY0" fmla="*/ 1832 h 1420022"/>
                  <a:gd name="connsiteX1" fmla="*/ 15574 w 829110"/>
                  <a:gd name="connsiteY1" fmla="*/ 916 h 1420022"/>
                  <a:gd name="connsiteX2" fmla="*/ 0 w 829110"/>
                  <a:gd name="connsiteY2" fmla="*/ 0 h 1420022"/>
                  <a:gd name="connsiteX3" fmla="*/ 0 w 829110"/>
                  <a:gd name="connsiteY3" fmla="*/ 1420481 h 1420022"/>
                  <a:gd name="connsiteX4" fmla="*/ 447536 w 829110"/>
                  <a:gd name="connsiteY4" fmla="*/ 1419565 h 1420022"/>
                  <a:gd name="connsiteX5" fmla="*/ 611526 w 829110"/>
                  <a:gd name="connsiteY5" fmla="*/ 1263362 h 1420022"/>
                  <a:gd name="connsiteX6" fmla="*/ 651836 w 829110"/>
                  <a:gd name="connsiteY6" fmla="*/ 248733 h 1420022"/>
                  <a:gd name="connsiteX7" fmla="*/ 712760 w 829110"/>
                  <a:gd name="connsiteY7" fmla="*/ 249191 h 1420022"/>
                  <a:gd name="connsiteX8" fmla="*/ 832316 w 829110"/>
                  <a:gd name="connsiteY8" fmla="*/ 128260 h 1420022"/>
                  <a:gd name="connsiteX9" fmla="*/ 707721 w 829110"/>
                  <a:gd name="connsiteY9" fmla="*/ 1832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9110" h="1420022">
                    <a:moveTo>
                      <a:pt x="707721" y="1832"/>
                    </a:moveTo>
                    <a:cubicBezTo>
                      <a:pt x="658707" y="916"/>
                      <a:pt x="15574" y="916"/>
                      <a:pt x="15574" y="916"/>
                    </a:cubicBezTo>
                    <a:cubicBezTo>
                      <a:pt x="15116" y="458"/>
                      <a:pt x="9619" y="0"/>
                      <a:pt x="0" y="0"/>
                    </a:cubicBezTo>
                    <a:lnTo>
                      <a:pt x="0" y="1420481"/>
                    </a:lnTo>
                    <a:cubicBezTo>
                      <a:pt x="190100" y="1420481"/>
                      <a:pt x="380658" y="1419565"/>
                      <a:pt x="447536" y="1419565"/>
                    </a:cubicBezTo>
                    <a:cubicBezTo>
                      <a:pt x="535486" y="1419565"/>
                      <a:pt x="607861" y="1350854"/>
                      <a:pt x="611526" y="1263362"/>
                    </a:cubicBezTo>
                    <a:cubicBezTo>
                      <a:pt x="618855" y="1091127"/>
                      <a:pt x="652752" y="275301"/>
                      <a:pt x="651836" y="248733"/>
                    </a:cubicBezTo>
                    <a:cubicBezTo>
                      <a:pt x="671991" y="248733"/>
                      <a:pt x="692605" y="249649"/>
                      <a:pt x="712760" y="249191"/>
                    </a:cubicBezTo>
                    <a:cubicBezTo>
                      <a:pt x="778264" y="247359"/>
                      <a:pt x="830942" y="193765"/>
                      <a:pt x="832316" y="128260"/>
                    </a:cubicBezTo>
                    <a:cubicBezTo>
                      <a:pt x="833233" y="58633"/>
                      <a:pt x="779180" y="2749"/>
                      <a:pt x="707721" y="183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7">
                <a:extLst>
                  <a:ext uri="{FF2B5EF4-FFF2-40B4-BE49-F238E27FC236}">
                    <a16:creationId xmlns:a16="http://schemas.microsoft.com/office/drawing/2014/main" xmlns="" id="{F2F50E20-493F-4AFD-8B81-3C888F3D5F7D}"/>
                  </a:ext>
                </a:extLst>
              </p:cNvPr>
              <p:cNvSpPr/>
              <p:nvPr/>
            </p:nvSpPr>
            <p:spPr>
              <a:xfrm>
                <a:off x="5221664" y="4967953"/>
                <a:ext cx="1726727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8">
                <a:extLst>
                  <a:ext uri="{FF2B5EF4-FFF2-40B4-BE49-F238E27FC236}">
                    <a16:creationId xmlns:a16="http://schemas.microsoft.com/office/drawing/2014/main" xmlns="" id="{3CC60E3B-D204-44CF-9C45-6F51E8D12A19}"/>
                  </a:ext>
                </a:extLst>
              </p:cNvPr>
              <p:cNvSpPr/>
              <p:nvPr/>
            </p:nvSpPr>
            <p:spPr>
              <a:xfrm>
                <a:off x="6022956" y="4640821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9" name="Group 198">
            <a:extLst>
              <a:ext uri="{FF2B5EF4-FFF2-40B4-BE49-F238E27FC236}">
                <a16:creationId xmlns:a16="http://schemas.microsoft.com/office/drawing/2014/main" xmlns="" id="{F3B2E911-4BD9-4E74-9612-7377B459CEE8}"/>
              </a:ext>
            </a:extLst>
          </p:cNvPr>
          <p:cNvGrpSpPr/>
          <p:nvPr/>
        </p:nvGrpSpPr>
        <p:grpSpPr>
          <a:xfrm>
            <a:off x="8245346" y="5563947"/>
            <a:ext cx="1209367" cy="1245130"/>
            <a:chOff x="7200213" y="4377641"/>
            <a:chExt cx="1384943" cy="1938138"/>
          </a:xfrm>
        </p:grpSpPr>
        <p:grpSp>
          <p:nvGrpSpPr>
            <p:cNvPr id="80" name="Group 197">
              <a:extLst>
                <a:ext uri="{FF2B5EF4-FFF2-40B4-BE49-F238E27FC236}">
                  <a16:creationId xmlns:a16="http://schemas.microsoft.com/office/drawing/2014/main" xmlns="" id="{AC7F46D0-F75D-4EEC-8E44-640822C12CAA}"/>
                </a:ext>
              </a:extLst>
            </p:cNvPr>
            <p:cNvGrpSpPr/>
            <p:nvPr/>
          </p:nvGrpSpPr>
          <p:grpSpPr>
            <a:xfrm>
              <a:off x="7200213" y="4377641"/>
              <a:ext cx="1384943" cy="1273416"/>
              <a:chOff x="7174858" y="4292183"/>
              <a:chExt cx="1451257" cy="1334390"/>
            </a:xfrm>
          </p:grpSpPr>
          <p:sp>
            <p:nvSpPr>
              <p:cNvPr id="89" name="Freeform: Shape 174">
                <a:extLst>
                  <a:ext uri="{FF2B5EF4-FFF2-40B4-BE49-F238E27FC236}">
                    <a16:creationId xmlns:a16="http://schemas.microsoft.com/office/drawing/2014/main" xmlns="" id="{E84CE527-688C-4FD9-A3BB-E44CE2B883F5}"/>
                  </a:ext>
                </a:extLst>
              </p:cNvPr>
              <p:cNvSpPr/>
              <p:nvPr/>
            </p:nvSpPr>
            <p:spPr>
              <a:xfrm>
                <a:off x="7580996" y="5046153"/>
                <a:ext cx="270253" cy="578736"/>
              </a:xfrm>
              <a:custGeom>
                <a:avLst/>
                <a:gdLst>
                  <a:gd name="connsiteX0" fmla="*/ 5349 w 208810"/>
                  <a:gd name="connsiteY0" fmla="*/ 0 h 447159"/>
                  <a:gd name="connsiteX1" fmla="*/ 17474 w 208810"/>
                  <a:gd name="connsiteY1" fmla="*/ 10445 h 447159"/>
                  <a:gd name="connsiteX2" fmla="*/ 63564 w 208810"/>
                  <a:gd name="connsiteY2" fmla="*/ 34977 h 447159"/>
                  <a:gd name="connsiteX3" fmla="*/ 56243 w 208810"/>
                  <a:gd name="connsiteY3" fmla="*/ 4648 h 447159"/>
                  <a:gd name="connsiteX4" fmla="*/ 66195 w 208810"/>
                  <a:gd name="connsiteY4" fmla="*/ 7847 h 447159"/>
                  <a:gd name="connsiteX5" fmla="*/ 66629 w 208810"/>
                  <a:gd name="connsiteY5" fmla="*/ 7708 h 447159"/>
                  <a:gd name="connsiteX6" fmla="*/ 67777 w 208810"/>
                  <a:gd name="connsiteY6" fmla="*/ 19861 h 447159"/>
                  <a:gd name="connsiteX7" fmla="*/ 87848 w 208810"/>
                  <a:gd name="connsiteY7" fmla="*/ 52075 h 447159"/>
                  <a:gd name="connsiteX8" fmla="*/ 98504 w 208810"/>
                  <a:gd name="connsiteY8" fmla="*/ 49845 h 447159"/>
                  <a:gd name="connsiteX9" fmla="*/ 102964 w 208810"/>
                  <a:gd name="connsiteY9" fmla="*/ 42163 h 447159"/>
                  <a:gd name="connsiteX10" fmla="*/ 109159 w 208810"/>
                  <a:gd name="connsiteY10" fmla="*/ 36712 h 447159"/>
                  <a:gd name="connsiteX11" fmla="*/ 112876 w 208810"/>
                  <a:gd name="connsiteY11" fmla="*/ 43898 h 447159"/>
                  <a:gd name="connsiteX12" fmla="*/ 116097 w 208810"/>
                  <a:gd name="connsiteY12" fmla="*/ 66943 h 447159"/>
                  <a:gd name="connsiteX13" fmla="*/ 125266 w 208810"/>
                  <a:gd name="connsiteY13" fmla="*/ 92962 h 447159"/>
                  <a:gd name="connsiteX14" fmla="*/ 188206 w 208810"/>
                  <a:gd name="connsiteY14" fmla="*/ 228755 h 447159"/>
                  <a:gd name="connsiteX15" fmla="*/ 208278 w 208810"/>
                  <a:gd name="connsiteY15" fmla="*/ 352406 h 447159"/>
                  <a:gd name="connsiteX16" fmla="*/ 206296 w 208810"/>
                  <a:gd name="connsiteY16" fmla="*/ 435170 h 447159"/>
                  <a:gd name="connsiteX17" fmla="*/ 203818 w 208810"/>
                  <a:gd name="connsiteY17" fmla="*/ 444339 h 447159"/>
                  <a:gd name="connsiteX18" fmla="*/ 201587 w 208810"/>
                  <a:gd name="connsiteY18" fmla="*/ 446073 h 447159"/>
                  <a:gd name="connsiteX19" fmla="*/ 177799 w 208810"/>
                  <a:gd name="connsiteY19" fmla="*/ 445825 h 447159"/>
                  <a:gd name="connsiteX20" fmla="*/ 176808 w 208810"/>
                  <a:gd name="connsiteY20" fmla="*/ 444834 h 447159"/>
                  <a:gd name="connsiteX21" fmla="*/ 180029 w 208810"/>
                  <a:gd name="connsiteY21" fmla="*/ 358105 h 447159"/>
                  <a:gd name="connsiteX22" fmla="*/ 174825 w 208810"/>
                  <a:gd name="connsiteY22" fmla="*/ 302102 h 447159"/>
                  <a:gd name="connsiteX23" fmla="*/ 169126 w 208810"/>
                  <a:gd name="connsiteY23" fmla="*/ 289961 h 447159"/>
                  <a:gd name="connsiteX24" fmla="*/ 157480 w 208810"/>
                  <a:gd name="connsiteY24" fmla="*/ 271376 h 447159"/>
                  <a:gd name="connsiteX25" fmla="*/ 169126 w 208810"/>
                  <a:gd name="connsiteY25" fmla="*/ 273854 h 447159"/>
                  <a:gd name="connsiteX26" fmla="*/ 157231 w 208810"/>
                  <a:gd name="connsiteY26" fmla="*/ 227516 h 447159"/>
                  <a:gd name="connsiteX27" fmla="*/ 150789 w 208810"/>
                  <a:gd name="connsiteY27" fmla="*/ 223056 h 447159"/>
                  <a:gd name="connsiteX28" fmla="*/ 107177 w 208810"/>
                  <a:gd name="connsiteY28" fmla="*/ 209674 h 447159"/>
                  <a:gd name="connsiteX29" fmla="*/ 106813 w 208810"/>
                  <a:gd name="connsiteY29" fmla="*/ 209596 h 447159"/>
                  <a:gd name="connsiteX30" fmla="*/ 107614 w 208810"/>
                  <a:gd name="connsiteY30" fmla="*/ 202003 h 447159"/>
                  <a:gd name="connsiteX31" fmla="*/ 106874 w 208810"/>
                  <a:gd name="connsiteY31" fmla="*/ 199234 h 447159"/>
                  <a:gd name="connsiteX32" fmla="*/ 115601 w 208810"/>
                  <a:gd name="connsiteY32" fmla="*/ 204470 h 447159"/>
                  <a:gd name="connsiteX33" fmla="*/ 153514 w 208810"/>
                  <a:gd name="connsiteY33" fmla="*/ 216860 h 447159"/>
                  <a:gd name="connsiteX34" fmla="*/ 125018 w 208810"/>
                  <a:gd name="connsiteY34" fmla="*/ 147477 h 447159"/>
                  <a:gd name="connsiteX35" fmla="*/ 36802 w 208810"/>
                  <a:gd name="connsiteY35" fmla="*/ 50588 h 447159"/>
                  <a:gd name="connsiteX36" fmla="*/ 31846 w 208810"/>
                  <a:gd name="connsiteY36" fmla="*/ 33490 h 447159"/>
                  <a:gd name="connsiteX37" fmla="*/ 29864 w 208810"/>
                  <a:gd name="connsiteY37" fmla="*/ 26552 h 447159"/>
                  <a:gd name="connsiteX38" fmla="*/ 0 w 208810"/>
                  <a:gd name="connsiteY38" fmla="*/ 7414 h 447159"/>
                  <a:gd name="connsiteX39" fmla="*/ 5322 w 208810"/>
                  <a:gd name="connsiteY39" fmla="*/ 100 h 44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08810" h="447159">
                    <a:moveTo>
                      <a:pt x="5349" y="0"/>
                    </a:moveTo>
                    <a:lnTo>
                      <a:pt x="17474" y="10445"/>
                    </a:lnTo>
                    <a:cubicBezTo>
                      <a:pt x="32094" y="19614"/>
                      <a:pt x="47705" y="26552"/>
                      <a:pt x="63564" y="34977"/>
                    </a:cubicBezTo>
                    <a:lnTo>
                      <a:pt x="56243" y="4648"/>
                    </a:lnTo>
                    <a:lnTo>
                      <a:pt x="66195" y="7847"/>
                    </a:lnTo>
                    <a:lnTo>
                      <a:pt x="66629" y="7708"/>
                    </a:lnTo>
                    <a:lnTo>
                      <a:pt x="67777" y="19861"/>
                    </a:lnTo>
                    <a:cubicBezTo>
                      <a:pt x="71494" y="32499"/>
                      <a:pt x="77193" y="43649"/>
                      <a:pt x="87848" y="52075"/>
                    </a:cubicBezTo>
                    <a:cubicBezTo>
                      <a:pt x="92557" y="55792"/>
                      <a:pt x="95778" y="55792"/>
                      <a:pt x="98504" y="49845"/>
                    </a:cubicBezTo>
                    <a:cubicBezTo>
                      <a:pt x="99743" y="47119"/>
                      <a:pt x="101229" y="44641"/>
                      <a:pt x="102964" y="42163"/>
                    </a:cubicBezTo>
                    <a:cubicBezTo>
                      <a:pt x="104698" y="39933"/>
                      <a:pt x="105690" y="36216"/>
                      <a:pt x="109159" y="36712"/>
                    </a:cubicBezTo>
                    <a:cubicBezTo>
                      <a:pt x="112876" y="37207"/>
                      <a:pt x="112381" y="41172"/>
                      <a:pt x="112876" y="43898"/>
                    </a:cubicBezTo>
                    <a:cubicBezTo>
                      <a:pt x="114115" y="51579"/>
                      <a:pt x="115354" y="59261"/>
                      <a:pt x="116097" y="66943"/>
                    </a:cubicBezTo>
                    <a:cubicBezTo>
                      <a:pt x="116841" y="76359"/>
                      <a:pt x="119319" y="85032"/>
                      <a:pt x="125266" y="92962"/>
                    </a:cubicBezTo>
                    <a:cubicBezTo>
                      <a:pt x="155497" y="133848"/>
                      <a:pt x="174825" y="180186"/>
                      <a:pt x="188206" y="228755"/>
                    </a:cubicBezTo>
                    <a:cubicBezTo>
                      <a:pt x="199357" y="269146"/>
                      <a:pt x="206791" y="310280"/>
                      <a:pt x="208278" y="352406"/>
                    </a:cubicBezTo>
                    <a:cubicBezTo>
                      <a:pt x="209269" y="380159"/>
                      <a:pt x="209022" y="407665"/>
                      <a:pt x="206296" y="435170"/>
                    </a:cubicBezTo>
                    <a:cubicBezTo>
                      <a:pt x="206048" y="438391"/>
                      <a:pt x="205800" y="441613"/>
                      <a:pt x="203818" y="444339"/>
                    </a:cubicBezTo>
                    <a:cubicBezTo>
                      <a:pt x="203322" y="445082"/>
                      <a:pt x="202579" y="445578"/>
                      <a:pt x="201587" y="446073"/>
                    </a:cubicBezTo>
                    <a:cubicBezTo>
                      <a:pt x="193658" y="447312"/>
                      <a:pt x="185728" y="447808"/>
                      <a:pt x="177799" y="445825"/>
                    </a:cubicBezTo>
                    <a:cubicBezTo>
                      <a:pt x="177551" y="445578"/>
                      <a:pt x="177055" y="445082"/>
                      <a:pt x="176808" y="444834"/>
                    </a:cubicBezTo>
                    <a:cubicBezTo>
                      <a:pt x="180029" y="416090"/>
                      <a:pt x="181268" y="387097"/>
                      <a:pt x="180029" y="358105"/>
                    </a:cubicBezTo>
                    <a:cubicBezTo>
                      <a:pt x="179286" y="339272"/>
                      <a:pt x="177055" y="320688"/>
                      <a:pt x="174825" y="302102"/>
                    </a:cubicBezTo>
                    <a:cubicBezTo>
                      <a:pt x="174082" y="297395"/>
                      <a:pt x="171356" y="293678"/>
                      <a:pt x="169126" y="289961"/>
                    </a:cubicBezTo>
                    <a:cubicBezTo>
                      <a:pt x="165409" y="283766"/>
                      <a:pt x="161444" y="277571"/>
                      <a:pt x="157480" y="271376"/>
                    </a:cubicBezTo>
                    <a:cubicBezTo>
                      <a:pt x="161692" y="270384"/>
                      <a:pt x="164666" y="273854"/>
                      <a:pt x="169126" y="273854"/>
                    </a:cubicBezTo>
                    <a:cubicBezTo>
                      <a:pt x="166400" y="257995"/>
                      <a:pt x="162188" y="242631"/>
                      <a:pt x="157231" y="227516"/>
                    </a:cubicBezTo>
                    <a:cubicBezTo>
                      <a:pt x="156240" y="224790"/>
                      <a:pt x="153267" y="224047"/>
                      <a:pt x="150789" y="223056"/>
                    </a:cubicBezTo>
                    <a:cubicBezTo>
                      <a:pt x="137160" y="216117"/>
                      <a:pt x="122292" y="212152"/>
                      <a:pt x="107177" y="209674"/>
                    </a:cubicBezTo>
                    <a:lnTo>
                      <a:pt x="106813" y="209596"/>
                    </a:lnTo>
                    <a:lnTo>
                      <a:pt x="107614" y="202003"/>
                    </a:lnTo>
                    <a:lnTo>
                      <a:pt x="106874" y="199234"/>
                    </a:lnTo>
                    <a:lnTo>
                      <a:pt x="115601" y="204470"/>
                    </a:lnTo>
                    <a:cubicBezTo>
                      <a:pt x="128239" y="206453"/>
                      <a:pt x="140382" y="210665"/>
                      <a:pt x="153514" y="216860"/>
                    </a:cubicBezTo>
                    <a:cubicBezTo>
                      <a:pt x="145585" y="191833"/>
                      <a:pt x="136416" y="169283"/>
                      <a:pt x="125018" y="147477"/>
                    </a:cubicBezTo>
                    <a:cubicBezTo>
                      <a:pt x="103955" y="107582"/>
                      <a:pt x="76945" y="73138"/>
                      <a:pt x="36802" y="50588"/>
                    </a:cubicBezTo>
                    <a:cubicBezTo>
                      <a:pt x="29616" y="46375"/>
                      <a:pt x="28129" y="41172"/>
                      <a:pt x="31846" y="33490"/>
                    </a:cubicBezTo>
                    <a:cubicBezTo>
                      <a:pt x="33829" y="29525"/>
                      <a:pt x="32094" y="28534"/>
                      <a:pt x="29864" y="26552"/>
                    </a:cubicBezTo>
                    <a:lnTo>
                      <a:pt x="0" y="7414"/>
                    </a:lnTo>
                    <a:lnTo>
                      <a:pt x="5322" y="100"/>
                    </a:lnTo>
                    <a:close/>
                  </a:path>
                </a:pathLst>
              </a:custGeom>
              <a:solidFill>
                <a:schemeClr val="accent4"/>
              </a:solidFill>
              <a:ln w="457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90" name="Freeform: Shape 175">
                <a:extLst>
                  <a:ext uri="{FF2B5EF4-FFF2-40B4-BE49-F238E27FC236}">
                    <a16:creationId xmlns:a16="http://schemas.microsoft.com/office/drawing/2014/main" xmlns="" id="{9FDF5516-5945-4C18-A945-744F280653EF}"/>
                  </a:ext>
                </a:extLst>
              </p:cNvPr>
              <p:cNvSpPr/>
              <p:nvPr/>
            </p:nvSpPr>
            <p:spPr>
              <a:xfrm>
                <a:off x="7851201" y="4729847"/>
                <a:ext cx="365841" cy="896726"/>
              </a:xfrm>
              <a:custGeom>
                <a:avLst/>
                <a:gdLst>
                  <a:gd name="connsiteX0" fmla="*/ 206792 w 282666"/>
                  <a:gd name="connsiteY0" fmla="*/ 0 h 692853"/>
                  <a:gd name="connsiteX1" fmla="*/ 214100 w 282666"/>
                  <a:gd name="connsiteY1" fmla="*/ 38262 h 692853"/>
                  <a:gd name="connsiteX2" fmla="*/ 221286 w 282666"/>
                  <a:gd name="connsiteY2" fmla="*/ 64776 h 692853"/>
                  <a:gd name="connsiteX3" fmla="*/ 241853 w 282666"/>
                  <a:gd name="connsiteY3" fmla="*/ 38510 h 692853"/>
                  <a:gd name="connsiteX4" fmla="*/ 259695 w 282666"/>
                  <a:gd name="connsiteY4" fmla="*/ 15713 h 692853"/>
                  <a:gd name="connsiteX5" fmla="*/ 275802 w 282666"/>
                  <a:gd name="connsiteY5" fmla="*/ 11747 h 692853"/>
                  <a:gd name="connsiteX6" fmla="*/ 281253 w 282666"/>
                  <a:gd name="connsiteY6" fmla="*/ 30085 h 692853"/>
                  <a:gd name="connsiteX7" fmla="*/ 276793 w 282666"/>
                  <a:gd name="connsiteY7" fmla="*/ 36775 h 692853"/>
                  <a:gd name="connsiteX8" fmla="*/ 209640 w 282666"/>
                  <a:gd name="connsiteY8" fmla="*/ 124248 h 692853"/>
                  <a:gd name="connsiteX9" fmla="*/ 204931 w 282666"/>
                  <a:gd name="connsiteY9" fmla="*/ 130938 h 692853"/>
                  <a:gd name="connsiteX10" fmla="*/ 213852 w 282666"/>
                  <a:gd name="connsiteY10" fmla="*/ 129451 h 692853"/>
                  <a:gd name="connsiteX11" fmla="*/ 272085 w 282666"/>
                  <a:gd name="connsiteY11" fmla="*/ 118548 h 692853"/>
                  <a:gd name="connsiteX12" fmla="*/ 272419 w 282666"/>
                  <a:gd name="connsiteY12" fmla="*/ 118355 h 692853"/>
                  <a:gd name="connsiteX13" fmla="*/ 272495 w 282666"/>
                  <a:gd name="connsiteY13" fmla="*/ 127946 h 692853"/>
                  <a:gd name="connsiteX14" fmla="*/ 271156 w 282666"/>
                  <a:gd name="connsiteY14" fmla="*/ 128336 h 692853"/>
                  <a:gd name="connsiteX15" fmla="*/ 258456 w 282666"/>
                  <a:gd name="connsiteY15" fmla="*/ 128956 h 692853"/>
                  <a:gd name="connsiteX16" fmla="*/ 202949 w 282666"/>
                  <a:gd name="connsiteY16" fmla="*/ 142337 h 692853"/>
                  <a:gd name="connsiteX17" fmla="*/ 197250 w 282666"/>
                  <a:gd name="connsiteY17" fmla="*/ 146549 h 692853"/>
                  <a:gd name="connsiteX18" fmla="*/ 149920 w 282666"/>
                  <a:gd name="connsiteY18" fmla="*/ 215685 h 692853"/>
                  <a:gd name="connsiteX19" fmla="*/ 193781 w 282666"/>
                  <a:gd name="connsiteY19" fmla="*/ 209242 h 692853"/>
                  <a:gd name="connsiteX20" fmla="*/ 198173 w 282666"/>
                  <a:gd name="connsiteY20" fmla="*/ 207216 h 692853"/>
                  <a:gd name="connsiteX21" fmla="*/ 190778 w 282666"/>
                  <a:gd name="connsiteY21" fmla="*/ 217389 h 692853"/>
                  <a:gd name="connsiteX22" fmla="*/ 180400 w 282666"/>
                  <a:gd name="connsiteY22" fmla="*/ 218163 h 692853"/>
                  <a:gd name="connsiteX23" fmla="*/ 142982 w 282666"/>
                  <a:gd name="connsiteY23" fmla="*/ 227331 h 692853"/>
                  <a:gd name="connsiteX24" fmla="*/ 136787 w 282666"/>
                  <a:gd name="connsiteY24" fmla="*/ 233031 h 692853"/>
                  <a:gd name="connsiteX25" fmla="*/ 58236 w 282666"/>
                  <a:gd name="connsiteY25" fmla="*/ 398064 h 692853"/>
                  <a:gd name="connsiteX26" fmla="*/ 64926 w 282666"/>
                  <a:gd name="connsiteY26" fmla="*/ 407232 h 692853"/>
                  <a:gd name="connsiteX27" fmla="*/ 79298 w 282666"/>
                  <a:gd name="connsiteY27" fmla="*/ 407728 h 692853"/>
                  <a:gd name="connsiteX28" fmla="*/ 81033 w 282666"/>
                  <a:gd name="connsiteY28" fmla="*/ 408471 h 692853"/>
                  <a:gd name="connsiteX29" fmla="*/ 53032 w 282666"/>
                  <a:gd name="connsiteY29" fmla="*/ 428543 h 692853"/>
                  <a:gd name="connsiteX30" fmla="*/ 46589 w 282666"/>
                  <a:gd name="connsiteY30" fmla="*/ 437216 h 692853"/>
                  <a:gd name="connsiteX31" fmla="*/ 29491 w 282666"/>
                  <a:gd name="connsiteY31" fmla="*/ 588868 h 692853"/>
                  <a:gd name="connsiteX32" fmla="*/ 30235 w 282666"/>
                  <a:gd name="connsiteY32" fmla="*/ 591098 h 692853"/>
                  <a:gd name="connsiteX33" fmla="*/ 50058 w 282666"/>
                  <a:gd name="connsiteY33" fmla="*/ 579204 h 692853"/>
                  <a:gd name="connsiteX34" fmla="*/ 32960 w 282666"/>
                  <a:gd name="connsiteY34" fmla="*/ 623560 h 692853"/>
                  <a:gd name="connsiteX35" fmla="*/ 29739 w 282666"/>
                  <a:gd name="connsiteY35" fmla="*/ 642392 h 692853"/>
                  <a:gd name="connsiteX36" fmla="*/ 30482 w 282666"/>
                  <a:gd name="connsiteY36" fmla="*/ 687491 h 692853"/>
                  <a:gd name="connsiteX37" fmla="*/ 24783 w 282666"/>
                  <a:gd name="connsiteY37" fmla="*/ 692448 h 692853"/>
                  <a:gd name="connsiteX38" fmla="*/ 5703 w 282666"/>
                  <a:gd name="connsiteY38" fmla="*/ 691951 h 692853"/>
                  <a:gd name="connsiteX39" fmla="*/ 3472 w 282666"/>
                  <a:gd name="connsiteY39" fmla="*/ 690465 h 692853"/>
                  <a:gd name="connsiteX40" fmla="*/ 1985 w 282666"/>
                  <a:gd name="connsiteY40" fmla="*/ 684270 h 692853"/>
                  <a:gd name="connsiteX41" fmla="*/ 251 w 282666"/>
                  <a:gd name="connsiteY41" fmla="*/ 574000 h 692853"/>
                  <a:gd name="connsiteX42" fmla="*/ 30730 w 282666"/>
                  <a:gd name="connsiteY42" fmla="*/ 391869 h 692853"/>
                  <a:gd name="connsiteX43" fmla="*/ 80785 w 282666"/>
                  <a:gd name="connsiteY43" fmla="*/ 274909 h 692853"/>
                  <a:gd name="connsiteX44" fmla="*/ 82767 w 282666"/>
                  <a:gd name="connsiteY44" fmla="*/ 255580 h 692853"/>
                  <a:gd name="connsiteX45" fmla="*/ 75086 w 282666"/>
                  <a:gd name="connsiteY45" fmla="*/ 219402 h 692853"/>
                  <a:gd name="connsiteX46" fmla="*/ 71618 w 282666"/>
                  <a:gd name="connsiteY46" fmla="*/ 212979 h 692853"/>
                  <a:gd name="connsiteX47" fmla="*/ 81385 w 282666"/>
                  <a:gd name="connsiteY47" fmla="*/ 206730 h 692853"/>
                  <a:gd name="connsiteX48" fmla="*/ 85741 w 282666"/>
                  <a:gd name="connsiteY48" fmla="*/ 221632 h 692853"/>
                  <a:gd name="connsiteX49" fmla="*/ 92184 w 282666"/>
                  <a:gd name="connsiteY49" fmla="*/ 251616 h 692853"/>
                  <a:gd name="connsiteX50" fmla="*/ 108538 w 282666"/>
                  <a:gd name="connsiteY50" fmla="*/ 224110 h 692853"/>
                  <a:gd name="connsiteX51" fmla="*/ 206914 w 282666"/>
                  <a:gd name="connsiteY51" fmla="*/ 82618 h 692853"/>
                  <a:gd name="connsiteX52" fmla="*/ 211374 w 282666"/>
                  <a:gd name="connsiteY52" fmla="*/ 60316 h 692853"/>
                  <a:gd name="connsiteX53" fmla="*/ 200967 w 282666"/>
                  <a:gd name="connsiteY53" fmla="*/ 13978 h 692853"/>
                  <a:gd name="connsiteX54" fmla="*/ 197889 w 282666"/>
                  <a:gd name="connsiteY54" fmla="*/ 2268 h 69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82666" h="692853">
                    <a:moveTo>
                      <a:pt x="206792" y="0"/>
                    </a:moveTo>
                    <a:lnTo>
                      <a:pt x="214100" y="38262"/>
                    </a:lnTo>
                    <a:cubicBezTo>
                      <a:pt x="216826" y="46687"/>
                      <a:pt x="218808" y="55360"/>
                      <a:pt x="221286" y="64776"/>
                    </a:cubicBezTo>
                    <a:cubicBezTo>
                      <a:pt x="228472" y="55608"/>
                      <a:pt x="235163" y="46935"/>
                      <a:pt x="241853" y="38510"/>
                    </a:cubicBezTo>
                    <a:cubicBezTo>
                      <a:pt x="247801" y="30828"/>
                      <a:pt x="253747" y="23394"/>
                      <a:pt x="259695" y="15713"/>
                    </a:cubicBezTo>
                    <a:cubicBezTo>
                      <a:pt x="263907" y="10013"/>
                      <a:pt x="269111" y="7783"/>
                      <a:pt x="275802" y="11747"/>
                    </a:cubicBezTo>
                    <a:cubicBezTo>
                      <a:pt x="281997" y="15464"/>
                      <a:pt x="284474" y="23642"/>
                      <a:pt x="281253" y="30085"/>
                    </a:cubicBezTo>
                    <a:cubicBezTo>
                      <a:pt x="280014" y="32562"/>
                      <a:pt x="278280" y="34545"/>
                      <a:pt x="276793" y="36775"/>
                    </a:cubicBezTo>
                    <a:cubicBezTo>
                      <a:pt x="254491" y="66015"/>
                      <a:pt x="231941" y="95255"/>
                      <a:pt x="209640" y="124248"/>
                    </a:cubicBezTo>
                    <a:cubicBezTo>
                      <a:pt x="207905" y="126478"/>
                      <a:pt x="206666" y="128460"/>
                      <a:pt x="204931" y="130938"/>
                    </a:cubicBezTo>
                    <a:cubicBezTo>
                      <a:pt x="208401" y="131929"/>
                      <a:pt x="211126" y="130443"/>
                      <a:pt x="213852" y="129451"/>
                    </a:cubicBezTo>
                    <a:cubicBezTo>
                      <a:pt x="232685" y="122265"/>
                      <a:pt x="252261" y="119787"/>
                      <a:pt x="272085" y="118548"/>
                    </a:cubicBezTo>
                    <a:lnTo>
                      <a:pt x="272419" y="118355"/>
                    </a:lnTo>
                    <a:lnTo>
                      <a:pt x="272495" y="127946"/>
                    </a:lnTo>
                    <a:lnTo>
                      <a:pt x="271156" y="128336"/>
                    </a:lnTo>
                    <a:cubicBezTo>
                      <a:pt x="266881" y="128708"/>
                      <a:pt x="262545" y="128584"/>
                      <a:pt x="258456" y="128956"/>
                    </a:cubicBezTo>
                    <a:cubicBezTo>
                      <a:pt x="239128" y="130443"/>
                      <a:pt x="221286" y="137133"/>
                      <a:pt x="202949" y="142337"/>
                    </a:cubicBezTo>
                    <a:cubicBezTo>
                      <a:pt x="200471" y="143080"/>
                      <a:pt x="198736" y="144567"/>
                      <a:pt x="197250" y="146549"/>
                    </a:cubicBezTo>
                    <a:cubicBezTo>
                      <a:pt x="180895" y="168851"/>
                      <a:pt x="165036" y="191400"/>
                      <a:pt x="149920" y="215685"/>
                    </a:cubicBezTo>
                    <a:cubicBezTo>
                      <a:pt x="165036" y="211472"/>
                      <a:pt x="178913" y="207755"/>
                      <a:pt x="193781" y="209242"/>
                    </a:cubicBezTo>
                    <a:lnTo>
                      <a:pt x="198173" y="207216"/>
                    </a:lnTo>
                    <a:lnTo>
                      <a:pt x="190778" y="217389"/>
                    </a:lnTo>
                    <a:lnTo>
                      <a:pt x="180400" y="218163"/>
                    </a:lnTo>
                    <a:cubicBezTo>
                      <a:pt x="167514" y="219898"/>
                      <a:pt x="155124" y="223367"/>
                      <a:pt x="142982" y="227331"/>
                    </a:cubicBezTo>
                    <a:cubicBezTo>
                      <a:pt x="139761" y="228322"/>
                      <a:pt x="138274" y="230553"/>
                      <a:pt x="136787" y="233031"/>
                    </a:cubicBezTo>
                    <a:cubicBezTo>
                      <a:pt x="104821" y="285316"/>
                      <a:pt x="77316" y="339831"/>
                      <a:pt x="58236" y="398064"/>
                    </a:cubicBezTo>
                    <a:cubicBezTo>
                      <a:pt x="55262" y="406985"/>
                      <a:pt x="55262" y="406985"/>
                      <a:pt x="64926" y="407232"/>
                    </a:cubicBezTo>
                    <a:cubicBezTo>
                      <a:pt x="69634" y="407480"/>
                      <a:pt x="74590" y="407480"/>
                      <a:pt x="79298" y="407728"/>
                    </a:cubicBezTo>
                    <a:cubicBezTo>
                      <a:pt x="79546" y="407728"/>
                      <a:pt x="79794" y="407976"/>
                      <a:pt x="81033" y="408471"/>
                    </a:cubicBezTo>
                    <a:cubicBezTo>
                      <a:pt x="71369" y="415410"/>
                      <a:pt x="62200" y="422100"/>
                      <a:pt x="53032" y="428543"/>
                    </a:cubicBezTo>
                    <a:cubicBezTo>
                      <a:pt x="49810" y="430773"/>
                      <a:pt x="47580" y="433251"/>
                      <a:pt x="46589" y="437216"/>
                    </a:cubicBezTo>
                    <a:cubicBezTo>
                      <a:pt x="34447" y="487023"/>
                      <a:pt x="29243" y="537574"/>
                      <a:pt x="29491" y="588868"/>
                    </a:cubicBezTo>
                    <a:cubicBezTo>
                      <a:pt x="29491" y="589364"/>
                      <a:pt x="29739" y="589859"/>
                      <a:pt x="30235" y="591098"/>
                    </a:cubicBezTo>
                    <a:cubicBezTo>
                      <a:pt x="36429" y="587381"/>
                      <a:pt x="42376" y="583912"/>
                      <a:pt x="50058" y="579204"/>
                    </a:cubicBezTo>
                    <a:cubicBezTo>
                      <a:pt x="43863" y="595310"/>
                      <a:pt x="38659" y="609435"/>
                      <a:pt x="32960" y="623560"/>
                    </a:cubicBezTo>
                    <a:cubicBezTo>
                      <a:pt x="30482" y="629755"/>
                      <a:pt x="29491" y="635702"/>
                      <a:pt x="29739" y="642392"/>
                    </a:cubicBezTo>
                    <a:cubicBezTo>
                      <a:pt x="30235" y="657508"/>
                      <a:pt x="30235" y="672376"/>
                      <a:pt x="30482" y="687491"/>
                    </a:cubicBezTo>
                    <a:cubicBezTo>
                      <a:pt x="30730" y="691704"/>
                      <a:pt x="27509" y="692200"/>
                      <a:pt x="24783" y="692448"/>
                    </a:cubicBezTo>
                    <a:cubicBezTo>
                      <a:pt x="18340" y="692695"/>
                      <a:pt x="12145" y="693439"/>
                      <a:pt x="5703" y="691951"/>
                    </a:cubicBezTo>
                    <a:cubicBezTo>
                      <a:pt x="4959" y="691704"/>
                      <a:pt x="4216" y="691208"/>
                      <a:pt x="3472" y="690465"/>
                    </a:cubicBezTo>
                    <a:cubicBezTo>
                      <a:pt x="2233" y="688483"/>
                      <a:pt x="1985" y="686500"/>
                      <a:pt x="1985" y="684270"/>
                    </a:cubicBezTo>
                    <a:cubicBezTo>
                      <a:pt x="1490" y="647596"/>
                      <a:pt x="-740" y="610674"/>
                      <a:pt x="251" y="574000"/>
                    </a:cubicBezTo>
                    <a:cubicBezTo>
                      <a:pt x="2233" y="512051"/>
                      <a:pt x="11154" y="451093"/>
                      <a:pt x="30730" y="391869"/>
                    </a:cubicBezTo>
                    <a:cubicBezTo>
                      <a:pt x="44111" y="351478"/>
                      <a:pt x="60961" y="312574"/>
                      <a:pt x="80785" y="274909"/>
                    </a:cubicBezTo>
                    <a:cubicBezTo>
                      <a:pt x="84254" y="268466"/>
                      <a:pt x="84998" y="262519"/>
                      <a:pt x="82767" y="255580"/>
                    </a:cubicBezTo>
                    <a:cubicBezTo>
                      <a:pt x="79051" y="243686"/>
                      <a:pt x="76572" y="231544"/>
                      <a:pt x="75086" y="219402"/>
                    </a:cubicBezTo>
                    <a:lnTo>
                      <a:pt x="71618" y="212979"/>
                    </a:lnTo>
                    <a:lnTo>
                      <a:pt x="81385" y="206730"/>
                    </a:lnTo>
                    <a:lnTo>
                      <a:pt x="85741" y="221632"/>
                    </a:lnTo>
                    <a:cubicBezTo>
                      <a:pt x="87228" y="231544"/>
                      <a:pt x="89458" y="241208"/>
                      <a:pt x="92184" y="251616"/>
                    </a:cubicBezTo>
                    <a:cubicBezTo>
                      <a:pt x="98626" y="242447"/>
                      <a:pt x="103087" y="233031"/>
                      <a:pt x="108538" y="224110"/>
                    </a:cubicBezTo>
                    <a:cubicBezTo>
                      <a:pt x="138274" y="174798"/>
                      <a:pt x="171727" y="127965"/>
                      <a:pt x="206914" y="82618"/>
                    </a:cubicBezTo>
                    <a:cubicBezTo>
                      <a:pt x="212365" y="75432"/>
                      <a:pt x="213605" y="68493"/>
                      <a:pt x="211374" y="60316"/>
                    </a:cubicBezTo>
                    <a:cubicBezTo>
                      <a:pt x="207162" y="44952"/>
                      <a:pt x="200967" y="29837"/>
                      <a:pt x="200967" y="13978"/>
                    </a:cubicBezTo>
                    <a:lnTo>
                      <a:pt x="197889" y="2268"/>
                    </a:ln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91" name="Group 176">
                <a:extLst>
                  <a:ext uri="{FF2B5EF4-FFF2-40B4-BE49-F238E27FC236}">
                    <a16:creationId xmlns:a16="http://schemas.microsoft.com/office/drawing/2014/main" xmlns="" id="{923C98F6-F11E-4BF5-AA70-86D754581BE0}"/>
                  </a:ext>
                </a:extLst>
              </p:cNvPr>
              <p:cNvGrpSpPr/>
              <p:nvPr/>
            </p:nvGrpSpPr>
            <p:grpSpPr>
              <a:xfrm>
                <a:off x="8095070" y="4908898"/>
                <a:ext cx="509301" cy="187947"/>
                <a:chOff x="8637381" y="4172403"/>
                <a:chExt cx="393510" cy="145217"/>
              </a:xfrm>
            </p:grpSpPr>
            <p:sp>
              <p:nvSpPr>
                <p:cNvPr id="110" name="Freeform: Shape 186">
                  <a:extLst>
                    <a:ext uri="{FF2B5EF4-FFF2-40B4-BE49-F238E27FC236}">
                      <a16:creationId xmlns:a16="http://schemas.microsoft.com/office/drawing/2014/main" xmlns="" id="{C6B5F8C8-9281-4F7C-85E1-87BB2969FF8A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Freeform: Shape 187">
                  <a:extLst>
                    <a:ext uri="{FF2B5EF4-FFF2-40B4-BE49-F238E27FC236}">
                      <a16:creationId xmlns:a16="http://schemas.microsoft.com/office/drawing/2014/main" xmlns="" id="{18A1C67A-58AE-40DC-8FCE-F5C2B081FD0B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2" name="Group 177">
                <a:extLst>
                  <a:ext uri="{FF2B5EF4-FFF2-40B4-BE49-F238E27FC236}">
                    <a16:creationId xmlns:a16="http://schemas.microsoft.com/office/drawing/2014/main" xmlns="" id="{2C90BE53-D93C-4E07-A364-CC0DE8CBBD21}"/>
                  </a:ext>
                </a:extLst>
              </p:cNvPr>
              <p:cNvGrpSpPr/>
              <p:nvPr/>
            </p:nvGrpSpPr>
            <p:grpSpPr>
              <a:xfrm>
                <a:off x="7601805" y="4585829"/>
                <a:ext cx="193399" cy="511016"/>
                <a:chOff x="7639492" y="4748236"/>
                <a:chExt cx="147703" cy="390274"/>
              </a:xfrm>
            </p:grpSpPr>
            <p:sp>
              <p:nvSpPr>
                <p:cNvPr id="108" name="Freeform: Shape 184">
                  <a:extLst>
                    <a:ext uri="{FF2B5EF4-FFF2-40B4-BE49-F238E27FC236}">
                      <a16:creationId xmlns:a16="http://schemas.microsoft.com/office/drawing/2014/main" xmlns="" id="{E5CB501D-61F3-464E-8B0A-4BE1FA0C8ED3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85">
                  <a:extLst>
                    <a:ext uri="{FF2B5EF4-FFF2-40B4-BE49-F238E27FC236}">
                      <a16:creationId xmlns:a16="http://schemas.microsoft.com/office/drawing/2014/main" xmlns="" id="{75A86AE2-59A5-41CC-BBD8-6A565F33166C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93" name="Group 178">
                <a:extLst>
                  <a:ext uri="{FF2B5EF4-FFF2-40B4-BE49-F238E27FC236}">
                    <a16:creationId xmlns:a16="http://schemas.microsoft.com/office/drawing/2014/main" xmlns="" id="{BC79AF1B-0FC9-437E-8E52-D434BC5DE1DE}"/>
                  </a:ext>
                </a:extLst>
              </p:cNvPr>
              <p:cNvGrpSpPr/>
              <p:nvPr/>
            </p:nvGrpSpPr>
            <p:grpSpPr>
              <a:xfrm rot="18000000">
                <a:off x="7333667" y="4674520"/>
                <a:ext cx="193399" cy="511017"/>
                <a:chOff x="7639492" y="4748236"/>
                <a:chExt cx="147703" cy="390274"/>
              </a:xfrm>
            </p:grpSpPr>
            <p:sp>
              <p:nvSpPr>
                <p:cNvPr id="106" name="Freeform: Shape 182">
                  <a:extLst>
                    <a:ext uri="{FF2B5EF4-FFF2-40B4-BE49-F238E27FC236}">
                      <a16:creationId xmlns:a16="http://schemas.microsoft.com/office/drawing/2014/main" xmlns="" id="{5904CC7F-053E-428F-BE37-0313148C10AC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83">
                  <a:extLst>
                    <a:ext uri="{FF2B5EF4-FFF2-40B4-BE49-F238E27FC236}">
                      <a16:creationId xmlns:a16="http://schemas.microsoft.com/office/drawing/2014/main" xmlns="" id="{B68254CC-4FB7-4DA9-96D3-EE0754925B10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94" name="Group 179">
                <a:extLst>
                  <a:ext uri="{FF2B5EF4-FFF2-40B4-BE49-F238E27FC236}">
                    <a16:creationId xmlns:a16="http://schemas.microsoft.com/office/drawing/2014/main" xmlns="" id="{50FDB8CC-1D93-4B26-AC0B-7ED045FE5882}"/>
                  </a:ext>
                </a:extLst>
              </p:cNvPr>
              <p:cNvGrpSpPr/>
              <p:nvPr/>
            </p:nvGrpSpPr>
            <p:grpSpPr>
              <a:xfrm rot="16568835">
                <a:off x="7892885" y="4452860"/>
                <a:ext cx="509301" cy="187947"/>
                <a:chOff x="8637381" y="4172403"/>
                <a:chExt cx="393510" cy="145217"/>
              </a:xfrm>
            </p:grpSpPr>
            <p:sp>
              <p:nvSpPr>
                <p:cNvPr id="104" name="Freeform: Shape 180">
                  <a:extLst>
                    <a:ext uri="{FF2B5EF4-FFF2-40B4-BE49-F238E27FC236}">
                      <a16:creationId xmlns:a16="http://schemas.microsoft.com/office/drawing/2014/main" xmlns="" id="{CDDDD15C-3800-4D4A-80F7-EC6363894912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5" name="Freeform: Shape 181">
                  <a:extLst>
                    <a:ext uri="{FF2B5EF4-FFF2-40B4-BE49-F238E27FC236}">
                      <a16:creationId xmlns:a16="http://schemas.microsoft.com/office/drawing/2014/main" xmlns="" id="{E23C7926-8490-44B5-B9E8-6AAD9464DE37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" name="Group 188">
                <a:extLst>
                  <a:ext uri="{FF2B5EF4-FFF2-40B4-BE49-F238E27FC236}">
                    <a16:creationId xmlns:a16="http://schemas.microsoft.com/office/drawing/2014/main" xmlns="" id="{AD8EFDB5-925E-49E0-9EA8-19F0F9EECC4F}"/>
                  </a:ext>
                </a:extLst>
              </p:cNvPr>
              <p:cNvGrpSpPr/>
              <p:nvPr/>
            </p:nvGrpSpPr>
            <p:grpSpPr>
              <a:xfrm rot="17100000">
                <a:off x="7449421" y="4972563"/>
                <a:ext cx="193399" cy="511016"/>
                <a:chOff x="7639492" y="4748236"/>
                <a:chExt cx="147703" cy="390274"/>
              </a:xfrm>
            </p:grpSpPr>
            <p:sp>
              <p:nvSpPr>
                <p:cNvPr id="102" name="Freeform: Shape 189">
                  <a:extLst>
                    <a:ext uri="{FF2B5EF4-FFF2-40B4-BE49-F238E27FC236}">
                      <a16:creationId xmlns:a16="http://schemas.microsoft.com/office/drawing/2014/main" xmlns="" id="{B58A3B69-AE7C-4112-BFDF-2FA99FAC7687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90">
                  <a:extLst>
                    <a:ext uri="{FF2B5EF4-FFF2-40B4-BE49-F238E27FC236}">
                      <a16:creationId xmlns:a16="http://schemas.microsoft.com/office/drawing/2014/main" xmlns="" id="{F3B00A68-1C65-4238-88F9-0A4BC74B56A9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96" name="Group 191">
                <a:extLst>
                  <a:ext uri="{FF2B5EF4-FFF2-40B4-BE49-F238E27FC236}">
                    <a16:creationId xmlns:a16="http://schemas.microsoft.com/office/drawing/2014/main" xmlns="" id="{3C788BDA-9028-4ACF-82ED-7628E872EB91}"/>
                  </a:ext>
                </a:extLst>
              </p:cNvPr>
              <p:cNvGrpSpPr/>
              <p:nvPr/>
            </p:nvGrpSpPr>
            <p:grpSpPr>
              <a:xfrm rot="19218218">
                <a:off x="8116814" y="4529028"/>
                <a:ext cx="509301" cy="187947"/>
                <a:chOff x="8637381" y="4172403"/>
                <a:chExt cx="393510" cy="145217"/>
              </a:xfrm>
            </p:grpSpPr>
            <p:sp>
              <p:nvSpPr>
                <p:cNvPr id="100" name="Freeform: Shape 192">
                  <a:extLst>
                    <a:ext uri="{FF2B5EF4-FFF2-40B4-BE49-F238E27FC236}">
                      <a16:creationId xmlns:a16="http://schemas.microsoft.com/office/drawing/2014/main" xmlns="" id="{5DFC47CA-1819-49BB-A279-3C7F4ABA148C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Freeform: Shape 193">
                  <a:extLst>
                    <a:ext uri="{FF2B5EF4-FFF2-40B4-BE49-F238E27FC236}">
                      <a16:creationId xmlns:a16="http://schemas.microsoft.com/office/drawing/2014/main" xmlns="" id="{7A9D5C12-78A2-4605-A845-29F7CCB03569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7" name="Group 194">
                <a:extLst>
                  <a:ext uri="{FF2B5EF4-FFF2-40B4-BE49-F238E27FC236}">
                    <a16:creationId xmlns:a16="http://schemas.microsoft.com/office/drawing/2014/main" xmlns="" id="{EDB73B8A-1728-4F16-B630-84773AE83E25}"/>
                  </a:ext>
                </a:extLst>
              </p:cNvPr>
              <p:cNvGrpSpPr/>
              <p:nvPr/>
            </p:nvGrpSpPr>
            <p:grpSpPr>
              <a:xfrm rot="15668630">
                <a:off x="7662927" y="4680921"/>
                <a:ext cx="509301" cy="187947"/>
                <a:chOff x="8637381" y="4172403"/>
                <a:chExt cx="393510" cy="145217"/>
              </a:xfrm>
            </p:grpSpPr>
            <p:sp>
              <p:nvSpPr>
                <p:cNvPr id="98" name="Freeform: Shape 195">
                  <a:extLst>
                    <a:ext uri="{FF2B5EF4-FFF2-40B4-BE49-F238E27FC236}">
                      <a16:creationId xmlns:a16="http://schemas.microsoft.com/office/drawing/2014/main" xmlns="" id="{97681B14-B0FE-47DF-9BD3-B857815A8171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Freeform: Shape 196">
                  <a:extLst>
                    <a:ext uri="{FF2B5EF4-FFF2-40B4-BE49-F238E27FC236}">
                      <a16:creationId xmlns:a16="http://schemas.microsoft.com/office/drawing/2014/main" xmlns="" id="{9755424C-2228-4442-A726-972BF191D534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" name="Group 82">
              <a:extLst>
                <a:ext uri="{FF2B5EF4-FFF2-40B4-BE49-F238E27FC236}">
                  <a16:creationId xmlns:a16="http://schemas.microsoft.com/office/drawing/2014/main" xmlns="" id="{6B6400D2-47BE-4008-AB15-5CC45D208D4D}"/>
                </a:ext>
              </a:extLst>
            </p:cNvPr>
            <p:cNvGrpSpPr/>
            <p:nvPr/>
          </p:nvGrpSpPr>
          <p:grpSpPr>
            <a:xfrm>
              <a:off x="7358488" y="5501642"/>
              <a:ext cx="953249" cy="814137"/>
              <a:chOff x="4983204" y="4633559"/>
              <a:chExt cx="2207066" cy="1884979"/>
            </a:xfrm>
          </p:grpSpPr>
          <p:sp>
            <p:nvSpPr>
              <p:cNvPr id="82" name="Freeform: Shape 83">
                <a:extLst>
                  <a:ext uri="{FF2B5EF4-FFF2-40B4-BE49-F238E27FC236}">
                    <a16:creationId xmlns:a16="http://schemas.microsoft.com/office/drawing/2014/main" xmlns="" id="{30459602-753C-43BF-A8A0-ADCB4CA5FDF2}"/>
                  </a:ext>
                </a:extLst>
              </p:cNvPr>
              <p:cNvSpPr/>
              <p:nvPr/>
            </p:nvSpPr>
            <p:spPr>
              <a:xfrm>
                <a:off x="4983204" y="4633716"/>
                <a:ext cx="2207066" cy="1884822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4">
                <a:extLst>
                  <a:ext uri="{FF2B5EF4-FFF2-40B4-BE49-F238E27FC236}">
                    <a16:creationId xmlns:a16="http://schemas.microsoft.com/office/drawing/2014/main" xmlns="" id="{F27D2083-7011-41B5-B108-E4825065BE40}"/>
                  </a:ext>
                </a:extLst>
              </p:cNvPr>
              <p:cNvSpPr/>
              <p:nvPr/>
            </p:nvSpPr>
            <p:spPr>
              <a:xfrm>
                <a:off x="6087451" y="4633559"/>
                <a:ext cx="1100492" cy="1884822"/>
              </a:xfrm>
              <a:custGeom>
                <a:avLst/>
                <a:gdLst>
                  <a:gd name="connsiteX0" fmla="*/ 707721 w 829110"/>
                  <a:gd name="connsiteY0" fmla="*/ 1832 h 1420022"/>
                  <a:gd name="connsiteX1" fmla="*/ 15574 w 829110"/>
                  <a:gd name="connsiteY1" fmla="*/ 916 h 1420022"/>
                  <a:gd name="connsiteX2" fmla="*/ 0 w 829110"/>
                  <a:gd name="connsiteY2" fmla="*/ 0 h 1420022"/>
                  <a:gd name="connsiteX3" fmla="*/ 0 w 829110"/>
                  <a:gd name="connsiteY3" fmla="*/ 1420481 h 1420022"/>
                  <a:gd name="connsiteX4" fmla="*/ 447536 w 829110"/>
                  <a:gd name="connsiteY4" fmla="*/ 1419565 h 1420022"/>
                  <a:gd name="connsiteX5" fmla="*/ 611526 w 829110"/>
                  <a:gd name="connsiteY5" fmla="*/ 1263362 h 1420022"/>
                  <a:gd name="connsiteX6" fmla="*/ 651836 w 829110"/>
                  <a:gd name="connsiteY6" fmla="*/ 248733 h 1420022"/>
                  <a:gd name="connsiteX7" fmla="*/ 712760 w 829110"/>
                  <a:gd name="connsiteY7" fmla="*/ 249191 h 1420022"/>
                  <a:gd name="connsiteX8" fmla="*/ 832316 w 829110"/>
                  <a:gd name="connsiteY8" fmla="*/ 128260 h 1420022"/>
                  <a:gd name="connsiteX9" fmla="*/ 707721 w 829110"/>
                  <a:gd name="connsiteY9" fmla="*/ 1832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9110" h="1420022">
                    <a:moveTo>
                      <a:pt x="707721" y="1832"/>
                    </a:moveTo>
                    <a:cubicBezTo>
                      <a:pt x="658707" y="916"/>
                      <a:pt x="15574" y="916"/>
                      <a:pt x="15574" y="916"/>
                    </a:cubicBezTo>
                    <a:cubicBezTo>
                      <a:pt x="15116" y="458"/>
                      <a:pt x="9619" y="0"/>
                      <a:pt x="0" y="0"/>
                    </a:cubicBezTo>
                    <a:lnTo>
                      <a:pt x="0" y="1420481"/>
                    </a:lnTo>
                    <a:cubicBezTo>
                      <a:pt x="190100" y="1420481"/>
                      <a:pt x="380658" y="1419565"/>
                      <a:pt x="447536" y="1419565"/>
                    </a:cubicBezTo>
                    <a:cubicBezTo>
                      <a:pt x="535486" y="1419565"/>
                      <a:pt x="607861" y="1350854"/>
                      <a:pt x="611526" y="1263362"/>
                    </a:cubicBezTo>
                    <a:cubicBezTo>
                      <a:pt x="618855" y="1091127"/>
                      <a:pt x="652752" y="275301"/>
                      <a:pt x="651836" y="248733"/>
                    </a:cubicBezTo>
                    <a:cubicBezTo>
                      <a:pt x="671991" y="248733"/>
                      <a:pt x="692605" y="249649"/>
                      <a:pt x="712760" y="249191"/>
                    </a:cubicBezTo>
                    <a:cubicBezTo>
                      <a:pt x="778264" y="247359"/>
                      <a:pt x="830942" y="193765"/>
                      <a:pt x="832316" y="128260"/>
                    </a:cubicBezTo>
                    <a:cubicBezTo>
                      <a:pt x="833233" y="58633"/>
                      <a:pt x="779180" y="2749"/>
                      <a:pt x="707721" y="183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5">
                <a:extLst>
                  <a:ext uri="{FF2B5EF4-FFF2-40B4-BE49-F238E27FC236}">
                    <a16:creationId xmlns:a16="http://schemas.microsoft.com/office/drawing/2014/main" xmlns="" id="{117E81A0-59AE-4F61-9F5B-8A10427FB82B}"/>
                  </a:ext>
                </a:extLst>
              </p:cNvPr>
              <p:cNvSpPr/>
              <p:nvPr/>
            </p:nvSpPr>
            <p:spPr>
              <a:xfrm>
                <a:off x="5221704" y="4967985"/>
                <a:ext cx="1726741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6">
                <a:extLst>
                  <a:ext uri="{FF2B5EF4-FFF2-40B4-BE49-F238E27FC236}">
                    <a16:creationId xmlns:a16="http://schemas.microsoft.com/office/drawing/2014/main" xmlns="" id="{F327B8D0-E1A6-4328-8255-BC979CA867B3}"/>
                  </a:ext>
                </a:extLst>
              </p:cNvPr>
              <p:cNvSpPr/>
              <p:nvPr/>
            </p:nvSpPr>
            <p:spPr>
              <a:xfrm>
                <a:off x="6022956" y="4640820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12" name="Group 199">
            <a:extLst>
              <a:ext uri="{FF2B5EF4-FFF2-40B4-BE49-F238E27FC236}">
                <a16:creationId xmlns:a16="http://schemas.microsoft.com/office/drawing/2014/main" xmlns="" id="{166A0C03-3775-4EA1-91AF-19CD31D6FDB0}"/>
              </a:ext>
            </a:extLst>
          </p:cNvPr>
          <p:cNvGrpSpPr/>
          <p:nvPr/>
        </p:nvGrpSpPr>
        <p:grpSpPr>
          <a:xfrm>
            <a:off x="6298251" y="5720430"/>
            <a:ext cx="964486" cy="1088648"/>
            <a:chOff x="5253117" y="4621218"/>
            <a:chExt cx="1104510" cy="1694561"/>
          </a:xfrm>
        </p:grpSpPr>
        <p:grpSp>
          <p:nvGrpSpPr>
            <p:cNvPr id="113" name="Group 168">
              <a:extLst>
                <a:ext uri="{FF2B5EF4-FFF2-40B4-BE49-F238E27FC236}">
                  <a16:creationId xmlns:a16="http://schemas.microsoft.com/office/drawing/2014/main" xmlns="" id="{600DC9A9-8356-4AB1-A956-6DFDF7E9AFC1}"/>
                </a:ext>
              </a:extLst>
            </p:cNvPr>
            <p:cNvGrpSpPr/>
            <p:nvPr/>
          </p:nvGrpSpPr>
          <p:grpSpPr>
            <a:xfrm>
              <a:off x="5253117" y="4621218"/>
              <a:ext cx="1104510" cy="1031011"/>
              <a:chOff x="7309611" y="4544531"/>
              <a:chExt cx="1104510" cy="1031011"/>
            </a:xfrm>
          </p:grpSpPr>
          <p:sp>
            <p:nvSpPr>
              <p:cNvPr id="119" name="Freeform: Shape 157">
                <a:extLst>
                  <a:ext uri="{FF2B5EF4-FFF2-40B4-BE49-F238E27FC236}">
                    <a16:creationId xmlns:a16="http://schemas.microsoft.com/office/drawing/2014/main" xmlns="" id="{312090D5-3FDB-4A6A-9C61-87E5F52EA463}"/>
                  </a:ext>
                </a:extLst>
              </p:cNvPr>
              <p:cNvSpPr/>
              <p:nvPr/>
            </p:nvSpPr>
            <p:spPr>
              <a:xfrm>
                <a:off x="7623414" y="5127082"/>
                <a:ext cx="208810" cy="447159"/>
              </a:xfrm>
              <a:custGeom>
                <a:avLst/>
                <a:gdLst>
                  <a:gd name="connsiteX0" fmla="*/ 5349 w 208810"/>
                  <a:gd name="connsiteY0" fmla="*/ 0 h 447159"/>
                  <a:gd name="connsiteX1" fmla="*/ 17474 w 208810"/>
                  <a:gd name="connsiteY1" fmla="*/ 10445 h 447159"/>
                  <a:gd name="connsiteX2" fmla="*/ 63564 w 208810"/>
                  <a:gd name="connsiteY2" fmla="*/ 34977 h 447159"/>
                  <a:gd name="connsiteX3" fmla="*/ 56243 w 208810"/>
                  <a:gd name="connsiteY3" fmla="*/ 4648 h 447159"/>
                  <a:gd name="connsiteX4" fmla="*/ 66195 w 208810"/>
                  <a:gd name="connsiteY4" fmla="*/ 7847 h 447159"/>
                  <a:gd name="connsiteX5" fmla="*/ 66629 w 208810"/>
                  <a:gd name="connsiteY5" fmla="*/ 7708 h 447159"/>
                  <a:gd name="connsiteX6" fmla="*/ 67777 w 208810"/>
                  <a:gd name="connsiteY6" fmla="*/ 19861 h 447159"/>
                  <a:gd name="connsiteX7" fmla="*/ 87848 w 208810"/>
                  <a:gd name="connsiteY7" fmla="*/ 52075 h 447159"/>
                  <a:gd name="connsiteX8" fmla="*/ 98504 w 208810"/>
                  <a:gd name="connsiteY8" fmla="*/ 49845 h 447159"/>
                  <a:gd name="connsiteX9" fmla="*/ 102964 w 208810"/>
                  <a:gd name="connsiteY9" fmla="*/ 42163 h 447159"/>
                  <a:gd name="connsiteX10" fmla="*/ 109159 w 208810"/>
                  <a:gd name="connsiteY10" fmla="*/ 36712 h 447159"/>
                  <a:gd name="connsiteX11" fmla="*/ 112876 w 208810"/>
                  <a:gd name="connsiteY11" fmla="*/ 43898 h 447159"/>
                  <a:gd name="connsiteX12" fmla="*/ 116097 w 208810"/>
                  <a:gd name="connsiteY12" fmla="*/ 66943 h 447159"/>
                  <a:gd name="connsiteX13" fmla="*/ 125266 w 208810"/>
                  <a:gd name="connsiteY13" fmla="*/ 92962 h 447159"/>
                  <a:gd name="connsiteX14" fmla="*/ 188206 w 208810"/>
                  <a:gd name="connsiteY14" fmla="*/ 228755 h 447159"/>
                  <a:gd name="connsiteX15" fmla="*/ 208278 w 208810"/>
                  <a:gd name="connsiteY15" fmla="*/ 352406 h 447159"/>
                  <a:gd name="connsiteX16" fmla="*/ 206296 w 208810"/>
                  <a:gd name="connsiteY16" fmla="*/ 435170 h 447159"/>
                  <a:gd name="connsiteX17" fmla="*/ 203818 w 208810"/>
                  <a:gd name="connsiteY17" fmla="*/ 444339 h 447159"/>
                  <a:gd name="connsiteX18" fmla="*/ 201587 w 208810"/>
                  <a:gd name="connsiteY18" fmla="*/ 446073 h 447159"/>
                  <a:gd name="connsiteX19" fmla="*/ 177799 w 208810"/>
                  <a:gd name="connsiteY19" fmla="*/ 445825 h 447159"/>
                  <a:gd name="connsiteX20" fmla="*/ 176808 w 208810"/>
                  <a:gd name="connsiteY20" fmla="*/ 444834 h 447159"/>
                  <a:gd name="connsiteX21" fmla="*/ 180029 w 208810"/>
                  <a:gd name="connsiteY21" fmla="*/ 358105 h 447159"/>
                  <a:gd name="connsiteX22" fmla="*/ 174825 w 208810"/>
                  <a:gd name="connsiteY22" fmla="*/ 302102 h 447159"/>
                  <a:gd name="connsiteX23" fmla="*/ 169126 w 208810"/>
                  <a:gd name="connsiteY23" fmla="*/ 289961 h 447159"/>
                  <a:gd name="connsiteX24" fmla="*/ 157480 w 208810"/>
                  <a:gd name="connsiteY24" fmla="*/ 271376 h 447159"/>
                  <a:gd name="connsiteX25" fmla="*/ 169126 w 208810"/>
                  <a:gd name="connsiteY25" fmla="*/ 273854 h 447159"/>
                  <a:gd name="connsiteX26" fmla="*/ 157231 w 208810"/>
                  <a:gd name="connsiteY26" fmla="*/ 227516 h 447159"/>
                  <a:gd name="connsiteX27" fmla="*/ 150789 w 208810"/>
                  <a:gd name="connsiteY27" fmla="*/ 223056 h 447159"/>
                  <a:gd name="connsiteX28" fmla="*/ 107177 w 208810"/>
                  <a:gd name="connsiteY28" fmla="*/ 209674 h 447159"/>
                  <a:gd name="connsiteX29" fmla="*/ 106813 w 208810"/>
                  <a:gd name="connsiteY29" fmla="*/ 209596 h 447159"/>
                  <a:gd name="connsiteX30" fmla="*/ 107614 w 208810"/>
                  <a:gd name="connsiteY30" fmla="*/ 202003 h 447159"/>
                  <a:gd name="connsiteX31" fmla="*/ 106874 w 208810"/>
                  <a:gd name="connsiteY31" fmla="*/ 199234 h 447159"/>
                  <a:gd name="connsiteX32" fmla="*/ 115601 w 208810"/>
                  <a:gd name="connsiteY32" fmla="*/ 204470 h 447159"/>
                  <a:gd name="connsiteX33" fmla="*/ 153514 w 208810"/>
                  <a:gd name="connsiteY33" fmla="*/ 216860 h 447159"/>
                  <a:gd name="connsiteX34" fmla="*/ 125018 w 208810"/>
                  <a:gd name="connsiteY34" fmla="*/ 147477 h 447159"/>
                  <a:gd name="connsiteX35" fmla="*/ 36802 w 208810"/>
                  <a:gd name="connsiteY35" fmla="*/ 50588 h 447159"/>
                  <a:gd name="connsiteX36" fmla="*/ 31846 w 208810"/>
                  <a:gd name="connsiteY36" fmla="*/ 33490 h 447159"/>
                  <a:gd name="connsiteX37" fmla="*/ 29864 w 208810"/>
                  <a:gd name="connsiteY37" fmla="*/ 26552 h 447159"/>
                  <a:gd name="connsiteX38" fmla="*/ 0 w 208810"/>
                  <a:gd name="connsiteY38" fmla="*/ 7414 h 447159"/>
                  <a:gd name="connsiteX39" fmla="*/ 5322 w 208810"/>
                  <a:gd name="connsiteY39" fmla="*/ 100 h 44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08810" h="447159">
                    <a:moveTo>
                      <a:pt x="5349" y="0"/>
                    </a:moveTo>
                    <a:lnTo>
                      <a:pt x="17474" y="10445"/>
                    </a:lnTo>
                    <a:cubicBezTo>
                      <a:pt x="32094" y="19614"/>
                      <a:pt x="47705" y="26552"/>
                      <a:pt x="63564" y="34977"/>
                    </a:cubicBezTo>
                    <a:lnTo>
                      <a:pt x="56243" y="4648"/>
                    </a:lnTo>
                    <a:lnTo>
                      <a:pt x="66195" y="7847"/>
                    </a:lnTo>
                    <a:lnTo>
                      <a:pt x="66629" y="7708"/>
                    </a:lnTo>
                    <a:lnTo>
                      <a:pt x="67777" y="19861"/>
                    </a:lnTo>
                    <a:cubicBezTo>
                      <a:pt x="71494" y="32499"/>
                      <a:pt x="77193" y="43649"/>
                      <a:pt x="87848" y="52075"/>
                    </a:cubicBezTo>
                    <a:cubicBezTo>
                      <a:pt x="92557" y="55792"/>
                      <a:pt x="95778" y="55792"/>
                      <a:pt x="98504" y="49845"/>
                    </a:cubicBezTo>
                    <a:cubicBezTo>
                      <a:pt x="99743" y="47119"/>
                      <a:pt x="101229" y="44641"/>
                      <a:pt x="102964" y="42163"/>
                    </a:cubicBezTo>
                    <a:cubicBezTo>
                      <a:pt x="104698" y="39933"/>
                      <a:pt x="105690" y="36216"/>
                      <a:pt x="109159" y="36712"/>
                    </a:cubicBezTo>
                    <a:cubicBezTo>
                      <a:pt x="112876" y="37207"/>
                      <a:pt x="112381" y="41172"/>
                      <a:pt x="112876" y="43898"/>
                    </a:cubicBezTo>
                    <a:cubicBezTo>
                      <a:pt x="114115" y="51579"/>
                      <a:pt x="115354" y="59261"/>
                      <a:pt x="116097" y="66943"/>
                    </a:cubicBezTo>
                    <a:cubicBezTo>
                      <a:pt x="116841" y="76359"/>
                      <a:pt x="119319" y="85032"/>
                      <a:pt x="125266" y="92962"/>
                    </a:cubicBezTo>
                    <a:cubicBezTo>
                      <a:pt x="155497" y="133848"/>
                      <a:pt x="174825" y="180186"/>
                      <a:pt x="188206" y="228755"/>
                    </a:cubicBezTo>
                    <a:cubicBezTo>
                      <a:pt x="199357" y="269146"/>
                      <a:pt x="206791" y="310280"/>
                      <a:pt x="208278" y="352406"/>
                    </a:cubicBezTo>
                    <a:cubicBezTo>
                      <a:pt x="209269" y="380159"/>
                      <a:pt x="209022" y="407665"/>
                      <a:pt x="206296" y="435170"/>
                    </a:cubicBezTo>
                    <a:cubicBezTo>
                      <a:pt x="206048" y="438391"/>
                      <a:pt x="205800" y="441613"/>
                      <a:pt x="203818" y="444339"/>
                    </a:cubicBezTo>
                    <a:cubicBezTo>
                      <a:pt x="203322" y="445082"/>
                      <a:pt x="202579" y="445578"/>
                      <a:pt x="201587" y="446073"/>
                    </a:cubicBezTo>
                    <a:cubicBezTo>
                      <a:pt x="193658" y="447312"/>
                      <a:pt x="185728" y="447808"/>
                      <a:pt x="177799" y="445825"/>
                    </a:cubicBezTo>
                    <a:cubicBezTo>
                      <a:pt x="177551" y="445578"/>
                      <a:pt x="177055" y="445082"/>
                      <a:pt x="176808" y="444834"/>
                    </a:cubicBezTo>
                    <a:cubicBezTo>
                      <a:pt x="180029" y="416090"/>
                      <a:pt x="181268" y="387097"/>
                      <a:pt x="180029" y="358105"/>
                    </a:cubicBezTo>
                    <a:cubicBezTo>
                      <a:pt x="179286" y="339272"/>
                      <a:pt x="177055" y="320688"/>
                      <a:pt x="174825" y="302102"/>
                    </a:cubicBezTo>
                    <a:cubicBezTo>
                      <a:pt x="174082" y="297395"/>
                      <a:pt x="171356" y="293678"/>
                      <a:pt x="169126" y="289961"/>
                    </a:cubicBezTo>
                    <a:cubicBezTo>
                      <a:pt x="165409" y="283766"/>
                      <a:pt x="161444" y="277571"/>
                      <a:pt x="157480" y="271376"/>
                    </a:cubicBezTo>
                    <a:cubicBezTo>
                      <a:pt x="161692" y="270384"/>
                      <a:pt x="164666" y="273854"/>
                      <a:pt x="169126" y="273854"/>
                    </a:cubicBezTo>
                    <a:cubicBezTo>
                      <a:pt x="166400" y="257995"/>
                      <a:pt x="162188" y="242631"/>
                      <a:pt x="157231" y="227516"/>
                    </a:cubicBezTo>
                    <a:cubicBezTo>
                      <a:pt x="156240" y="224790"/>
                      <a:pt x="153267" y="224047"/>
                      <a:pt x="150789" y="223056"/>
                    </a:cubicBezTo>
                    <a:cubicBezTo>
                      <a:pt x="137160" y="216117"/>
                      <a:pt x="122292" y="212152"/>
                      <a:pt x="107177" y="209674"/>
                    </a:cubicBezTo>
                    <a:lnTo>
                      <a:pt x="106813" y="209596"/>
                    </a:lnTo>
                    <a:lnTo>
                      <a:pt x="107614" y="202003"/>
                    </a:lnTo>
                    <a:lnTo>
                      <a:pt x="106874" y="199234"/>
                    </a:lnTo>
                    <a:lnTo>
                      <a:pt x="115601" y="204470"/>
                    </a:lnTo>
                    <a:cubicBezTo>
                      <a:pt x="128239" y="206453"/>
                      <a:pt x="140382" y="210665"/>
                      <a:pt x="153514" y="216860"/>
                    </a:cubicBezTo>
                    <a:cubicBezTo>
                      <a:pt x="145585" y="191833"/>
                      <a:pt x="136416" y="169283"/>
                      <a:pt x="125018" y="147477"/>
                    </a:cubicBezTo>
                    <a:cubicBezTo>
                      <a:pt x="103955" y="107582"/>
                      <a:pt x="76945" y="73138"/>
                      <a:pt x="36802" y="50588"/>
                    </a:cubicBezTo>
                    <a:cubicBezTo>
                      <a:pt x="29616" y="46375"/>
                      <a:pt x="28129" y="41172"/>
                      <a:pt x="31846" y="33490"/>
                    </a:cubicBezTo>
                    <a:cubicBezTo>
                      <a:pt x="33829" y="29525"/>
                      <a:pt x="32094" y="28534"/>
                      <a:pt x="29864" y="26552"/>
                    </a:cubicBezTo>
                    <a:lnTo>
                      <a:pt x="0" y="7414"/>
                    </a:lnTo>
                    <a:lnTo>
                      <a:pt x="5322" y="100"/>
                    </a:lnTo>
                    <a:close/>
                  </a:path>
                </a:pathLst>
              </a:custGeom>
              <a:solidFill>
                <a:schemeClr val="accent4"/>
              </a:solidFill>
              <a:ln w="457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: Shape 151">
                <a:extLst>
                  <a:ext uri="{FF2B5EF4-FFF2-40B4-BE49-F238E27FC236}">
                    <a16:creationId xmlns:a16="http://schemas.microsoft.com/office/drawing/2014/main" xmlns="" id="{8F84946A-9432-4EC5-A675-53E83BB0CC6A}"/>
                  </a:ext>
                </a:extLst>
              </p:cNvPr>
              <p:cNvSpPr/>
              <p:nvPr/>
            </p:nvSpPr>
            <p:spPr>
              <a:xfrm>
                <a:off x="7832186" y="4882689"/>
                <a:ext cx="282666" cy="692853"/>
              </a:xfrm>
              <a:custGeom>
                <a:avLst/>
                <a:gdLst>
                  <a:gd name="connsiteX0" fmla="*/ 206792 w 282666"/>
                  <a:gd name="connsiteY0" fmla="*/ 0 h 692853"/>
                  <a:gd name="connsiteX1" fmla="*/ 214100 w 282666"/>
                  <a:gd name="connsiteY1" fmla="*/ 38262 h 692853"/>
                  <a:gd name="connsiteX2" fmla="*/ 221286 w 282666"/>
                  <a:gd name="connsiteY2" fmla="*/ 64776 h 692853"/>
                  <a:gd name="connsiteX3" fmla="*/ 241853 w 282666"/>
                  <a:gd name="connsiteY3" fmla="*/ 38510 h 692853"/>
                  <a:gd name="connsiteX4" fmla="*/ 259695 w 282666"/>
                  <a:gd name="connsiteY4" fmla="*/ 15713 h 692853"/>
                  <a:gd name="connsiteX5" fmla="*/ 275802 w 282666"/>
                  <a:gd name="connsiteY5" fmla="*/ 11747 h 692853"/>
                  <a:gd name="connsiteX6" fmla="*/ 281253 w 282666"/>
                  <a:gd name="connsiteY6" fmla="*/ 30085 h 692853"/>
                  <a:gd name="connsiteX7" fmla="*/ 276793 w 282666"/>
                  <a:gd name="connsiteY7" fmla="*/ 36775 h 692853"/>
                  <a:gd name="connsiteX8" fmla="*/ 209640 w 282666"/>
                  <a:gd name="connsiteY8" fmla="*/ 124248 h 692853"/>
                  <a:gd name="connsiteX9" fmla="*/ 204931 w 282666"/>
                  <a:gd name="connsiteY9" fmla="*/ 130938 h 692853"/>
                  <a:gd name="connsiteX10" fmla="*/ 213852 w 282666"/>
                  <a:gd name="connsiteY10" fmla="*/ 129451 h 692853"/>
                  <a:gd name="connsiteX11" fmla="*/ 272085 w 282666"/>
                  <a:gd name="connsiteY11" fmla="*/ 118548 h 692853"/>
                  <a:gd name="connsiteX12" fmla="*/ 272419 w 282666"/>
                  <a:gd name="connsiteY12" fmla="*/ 118355 h 692853"/>
                  <a:gd name="connsiteX13" fmla="*/ 272495 w 282666"/>
                  <a:gd name="connsiteY13" fmla="*/ 127946 h 692853"/>
                  <a:gd name="connsiteX14" fmla="*/ 271156 w 282666"/>
                  <a:gd name="connsiteY14" fmla="*/ 128336 h 692853"/>
                  <a:gd name="connsiteX15" fmla="*/ 258456 w 282666"/>
                  <a:gd name="connsiteY15" fmla="*/ 128956 h 692853"/>
                  <a:gd name="connsiteX16" fmla="*/ 202949 w 282666"/>
                  <a:gd name="connsiteY16" fmla="*/ 142337 h 692853"/>
                  <a:gd name="connsiteX17" fmla="*/ 197250 w 282666"/>
                  <a:gd name="connsiteY17" fmla="*/ 146549 h 692853"/>
                  <a:gd name="connsiteX18" fmla="*/ 149920 w 282666"/>
                  <a:gd name="connsiteY18" fmla="*/ 215685 h 692853"/>
                  <a:gd name="connsiteX19" fmla="*/ 193781 w 282666"/>
                  <a:gd name="connsiteY19" fmla="*/ 209242 h 692853"/>
                  <a:gd name="connsiteX20" fmla="*/ 198173 w 282666"/>
                  <a:gd name="connsiteY20" fmla="*/ 207216 h 692853"/>
                  <a:gd name="connsiteX21" fmla="*/ 190778 w 282666"/>
                  <a:gd name="connsiteY21" fmla="*/ 217389 h 692853"/>
                  <a:gd name="connsiteX22" fmla="*/ 180400 w 282666"/>
                  <a:gd name="connsiteY22" fmla="*/ 218163 h 692853"/>
                  <a:gd name="connsiteX23" fmla="*/ 142982 w 282666"/>
                  <a:gd name="connsiteY23" fmla="*/ 227331 h 692853"/>
                  <a:gd name="connsiteX24" fmla="*/ 136787 w 282666"/>
                  <a:gd name="connsiteY24" fmla="*/ 233031 h 692853"/>
                  <a:gd name="connsiteX25" fmla="*/ 58236 w 282666"/>
                  <a:gd name="connsiteY25" fmla="*/ 398064 h 692853"/>
                  <a:gd name="connsiteX26" fmla="*/ 64926 w 282666"/>
                  <a:gd name="connsiteY26" fmla="*/ 407232 h 692853"/>
                  <a:gd name="connsiteX27" fmla="*/ 79298 w 282666"/>
                  <a:gd name="connsiteY27" fmla="*/ 407728 h 692853"/>
                  <a:gd name="connsiteX28" fmla="*/ 81033 w 282666"/>
                  <a:gd name="connsiteY28" fmla="*/ 408471 h 692853"/>
                  <a:gd name="connsiteX29" fmla="*/ 53032 w 282666"/>
                  <a:gd name="connsiteY29" fmla="*/ 428543 h 692853"/>
                  <a:gd name="connsiteX30" fmla="*/ 46589 w 282666"/>
                  <a:gd name="connsiteY30" fmla="*/ 437216 h 692853"/>
                  <a:gd name="connsiteX31" fmla="*/ 29491 w 282666"/>
                  <a:gd name="connsiteY31" fmla="*/ 588868 h 692853"/>
                  <a:gd name="connsiteX32" fmla="*/ 30235 w 282666"/>
                  <a:gd name="connsiteY32" fmla="*/ 591098 h 692853"/>
                  <a:gd name="connsiteX33" fmla="*/ 50058 w 282666"/>
                  <a:gd name="connsiteY33" fmla="*/ 579204 h 692853"/>
                  <a:gd name="connsiteX34" fmla="*/ 32960 w 282666"/>
                  <a:gd name="connsiteY34" fmla="*/ 623560 h 692853"/>
                  <a:gd name="connsiteX35" fmla="*/ 29739 w 282666"/>
                  <a:gd name="connsiteY35" fmla="*/ 642392 h 692853"/>
                  <a:gd name="connsiteX36" fmla="*/ 30482 w 282666"/>
                  <a:gd name="connsiteY36" fmla="*/ 687491 h 692853"/>
                  <a:gd name="connsiteX37" fmla="*/ 24783 w 282666"/>
                  <a:gd name="connsiteY37" fmla="*/ 692448 h 692853"/>
                  <a:gd name="connsiteX38" fmla="*/ 5703 w 282666"/>
                  <a:gd name="connsiteY38" fmla="*/ 691951 h 692853"/>
                  <a:gd name="connsiteX39" fmla="*/ 3472 w 282666"/>
                  <a:gd name="connsiteY39" fmla="*/ 690465 h 692853"/>
                  <a:gd name="connsiteX40" fmla="*/ 1985 w 282666"/>
                  <a:gd name="connsiteY40" fmla="*/ 684270 h 692853"/>
                  <a:gd name="connsiteX41" fmla="*/ 251 w 282666"/>
                  <a:gd name="connsiteY41" fmla="*/ 574000 h 692853"/>
                  <a:gd name="connsiteX42" fmla="*/ 30730 w 282666"/>
                  <a:gd name="connsiteY42" fmla="*/ 391869 h 692853"/>
                  <a:gd name="connsiteX43" fmla="*/ 80785 w 282666"/>
                  <a:gd name="connsiteY43" fmla="*/ 274909 h 692853"/>
                  <a:gd name="connsiteX44" fmla="*/ 82767 w 282666"/>
                  <a:gd name="connsiteY44" fmla="*/ 255580 h 692853"/>
                  <a:gd name="connsiteX45" fmla="*/ 75086 w 282666"/>
                  <a:gd name="connsiteY45" fmla="*/ 219402 h 692853"/>
                  <a:gd name="connsiteX46" fmla="*/ 71618 w 282666"/>
                  <a:gd name="connsiteY46" fmla="*/ 212979 h 692853"/>
                  <a:gd name="connsiteX47" fmla="*/ 81385 w 282666"/>
                  <a:gd name="connsiteY47" fmla="*/ 206730 h 692853"/>
                  <a:gd name="connsiteX48" fmla="*/ 85741 w 282666"/>
                  <a:gd name="connsiteY48" fmla="*/ 221632 h 692853"/>
                  <a:gd name="connsiteX49" fmla="*/ 92184 w 282666"/>
                  <a:gd name="connsiteY49" fmla="*/ 251616 h 692853"/>
                  <a:gd name="connsiteX50" fmla="*/ 108538 w 282666"/>
                  <a:gd name="connsiteY50" fmla="*/ 224110 h 692853"/>
                  <a:gd name="connsiteX51" fmla="*/ 206914 w 282666"/>
                  <a:gd name="connsiteY51" fmla="*/ 82618 h 692853"/>
                  <a:gd name="connsiteX52" fmla="*/ 211374 w 282666"/>
                  <a:gd name="connsiteY52" fmla="*/ 60316 h 692853"/>
                  <a:gd name="connsiteX53" fmla="*/ 200967 w 282666"/>
                  <a:gd name="connsiteY53" fmla="*/ 13978 h 692853"/>
                  <a:gd name="connsiteX54" fmla="*/ 197889 w 282666"/>
                  <a:gd name="connsiteY54" fmla="*/ 2268 h 69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82666" h="692853">
                    <a:moveTo>
                      <a:pt x="206792" y="0"/>
                    </a:moveTo>
                    <a:lnTo>
                      <a:pt x="214100" y="38262"/>
                    </a:lnTo>
                    <a:cubicBezTo>
                      <a:pt x="216826" y="46687"/>
                      <a:pt x="218808" y="55360"/>
                      <a:pt x="221286" y="64776"/>
                    </a:cubicBezTo>
                    <a:cubicBezTo>
                      <a:pt x="228472" y="55608"/>
                      <a:pt x="235163" y="46935"/>
                      <a:pt x="241853" y="38510"/>
                    </a:cubicBezTo>
                    <a:cubicBezTo>
                      <a:pt x="247801" y="30828"/>
                      <a:pt x="253747" y="23394"/>
                      <a:pt x="259695" y="15713"/>
                    </a:cubicBezTo>
                    <a:cubicBezTo>
                      <a:pt x="263907" y="10013"/>
                      <a:pt x="269111" y="7783"/>
                      <a:pt x="275802" y="11747"/>
                    </a:cubicBezTo>
                    <a:cubicBezTo>
                      <a:pt x="281997" y="15464"/>
                      <a:pt x="284474" y="23642"/>
                      <a:pt x="281253" y="30085"/>
                    </a:cubicBezTo>
                    <a:cubicBezTo>
                      <a:pt x="280014" y="32562"/>
                      <a:pt x="278280" y="34545"/>
                      <a:pt x="276793" y="36775"/>
                    </a:cubicBezTo>
                    <a:cubicBezTo>
                      <a:pt x="254491" y="66015"/>
                      <a:pt x="231941" y="95255"/>
                      <a:pt x="209640" y="124248"/>
                    </a:cubicBezTo>
                    <a:cubicBezTo>
                      <a:pt x="207905" y="126478"/>
                      <a:pt x="206666" y="128460"/>
                      <a:pt x="204931" y="130938"/>
                    </a:cubicBezTo>
                    <a:cubicBezTo>
                      <a:pt x="208401" y="131929"/>
                      <a:pt x="211126" y="130443"/>
                      <a:pt x="213852" y="129451"/>
                    </a:cubicBezTo>
                    <a:cubicBezTo>
                      <a:pt x="232685" y="122265"/>
                      <a:pt x="252261" y="119787"/>
                      <a:pt x="272085" y="118548"/>
                    </a:cubicBezTo>
                    <a:lnTo>
                      <a:pt x="272419" y="118355"/>
                    </a:lnTo>
                    <a:lnTo>
                      <a:pt x="272495" y="127946"/>
                    </a:lnTo>
                    <a:lnTo>
                      <a:pt x="271156" y="128336"/>
                    </a:lnTo>
                    <a:cubicBezTo>
                      <a:pt x="266881" y="128708"/>
                      <a:pt x="262545" y="128584"/>
                      <a:pt x="258456" y="128956"/>
                    </a:cubicBezTo>
                    <a:cubicBezTo>
                      <a:pt x="239128" y="130443"/>
                      <a:pt x="221286" y="137133"/>
                      <a:pt x="202949" y="142337"/>
                    </a:cubicBezTo>
                    <a:cubicBezTo>
                      <a:pt x="200471" y="143080"/>
                      <a:pt x="198736" y="144567"/>
                      <a:pt x="197250" y="146549"/>
                    </a:cubicBezTo>
                    <a:cubicBezTo>
                      <a:pt x="180895" y="168851"/>
                      <a:pt x="165036" y="191400"/>
                      <a:pt x="149920" y="215685"/>
                    </a:cubicBezTo>
                    <a:cubicBezTo>
                      <a:pt x="165036" y="211472"/>
                      <a:pt x="178913" y="207755"/>
                      <a:pt x="193781" y="209242"/>
                    </a:cubicBezTo>
                    <a:lnTo>
                      <a:pt x="198173" y="207216"/>
                    </a:lnTo>
                    <a:lnTo>
                      <a:pt x="190778" y="217389"/>
                    </a:lnTo>
                    <a:lnTo>
                      <a:pt x="180400" y="218163"/>
                    </a:lnTo>
                    <a:cubicBezTo>
                      <a:pt x="167514" y="219898"/>
                      <a:pt x="155124" y="223367"/>
                      <a:pt x="142982" y="227331"/>
                    </a:cubicBezTo>
                    <a:cubicBezTo>
                      <a:pt x="139761" y="228322"/>
                      <a:pt x="138274" y="230553"/>
                      <a:pt x="136787" y="233031"/>
                    </a:cubicBezTo>
                    <a:cubicBezTo>
                      <a:pt x="104821" y="285316"/>
                      <a:pt x="77316" y="339831"/>
                      <a:pt x="58236" y="398064"/>
                    </a:cubicBezTo>
                    <a:cubicBezTo>
                      <a:pt x="55262" y="406985"/>
                      <a:pt x="55262" y="406985"/>
                      <a:pt x="64926" y="407232"/>
                    </a:cubicBezTo>
                    <a:cubicBezTo>
                      <a:pt x="69634" y="407480"/>
                      <a:pt x="74590" y="407480"/>
                      <a:pt x="79298" y="407728"/>
                    </a:cubicBezTo>
                    <a:cubicBezTo>
                      <a:pt x="79546" y="407728"/>
                      <a:pt x="79794" y="407976"/>
                      <a:pt x="81033" y="408471"/>
                    </a:cubicBezTo>
                    <a:cubicBezTo>
                      <a:pt x="71369" y="415410"/>
                      <a:pt x="62200" y="422100"/>
                      <a:pt x="53032" y="428543"/>
                    </a:cubicBezTo>
                    <a:cubicBezTo>
                      <a:pt x="49810" y="430773"/>
                      <a:pt x="47580" y="433251"/>
                      <a:pt x="46589" y="437216"/>
                    </a:cubicBezTo>
                    <a:cubicBezTo>
                      <a:pt x="34447" y="487023"/>
                      <a:pt x="29243" y="537574"/>
                      <a:pt x="29491" y="588868"/>
                    </a:cubicBezTo>
                    <a:cubicBezTo>
                      <a:pt x="29491" y="589364"/>
                      <a:pt x="29739" y="589859"/>
                      <a:pt x="30235" y="591098"/>
                    </a:cubicBezTo>
                    <a:cubicBezTo>
                      <a:pt x="36429" y="587381"/>
                      <a:pt x="42376" y="583912"/>
                      <a:pt x="50058" y="579204"/>
                    </a:cubicBezTo>
                    <a:cubicBezTo>
                      <a:pt x="43863" y="595310"/>
                      <a:pt x="38659" y="609435"/>
                      <a:pt x="32960" y="623560"/>
                    </a:cubicBezTo>
                    <a:cubicBezTo>
                      <a:pt x="30482" y="629755"/>
                      <a:pt x="29491" y="635702"/>
                      <a:pt x="29739" y="642392"/>
                    </a:cubicBezTo>
                    <a:cubicBezTo>
                      <a:pt x="30235" y="657508"/>
                      <a:pt x="30235" y="672376"/>
                      <a:pt x="30482" y="687491"/>
                    </a:cubicBezTo>
                    <a:cubicBezTo>
                      <a:pt x="30730" y="691704"/>
                      <a:pt x="27509" y="692200"/>
                      <a:pt x="24783" y="692448"/>
                    </a:cubicBezTo>
                    <a:cubicBezTo>
                      <a:pt x="18340" y="692695"/>
                      <a:pt x="12145" y="693439"/>
                      <a:pt x="5703" y="691951"/>
                    </a:cubicBezTo>
                    <a:cubicBezTo>
                      <a:pt x="4959" y="691704"/>
                      <a:pt x="4216" y="691208"/>
                      <a:pt x="3472" y="690465"/>
                    </a:cubicBezTo>
                    <a:cubicBezTo>
                      <a:pt x="2233" y="688483"/>
                      <a:pt x="1985" y="686500"/>
                      <a:pt x="1985" y="684270"/>
                    </a:cubicBezTo>
                    <a:cubicBezTo>
                      <a:pt x="1490" y="647596"/>
                      <a:pt x="-740" y="610674"/>
                      <a:pt x="251" y="574000"/>
                    </a:cubicBezTo>
                    <a:cubicBezTo>
                      <a:pt x="2233" y="512051"/>
                      <a:pt x="11154" y="451093"/>
                      <a:pt x="30730" y="391869"/>
                    </a:cubicBezTo>
                    <a:cubicBezTo>
                      <a:pt x="44111" y="351478"/>
                      <a:pt x="60961" y="312574"/>
                      <a:pt x="80785" y="274909"/>
                    </a:cubicBezTo>
                    <a:cubicBezTo>
                      <a:pt x="84254" y="268466"/>
                      <a:pt x="84998" y="262519"/>
                      <a:pt x="82767" y="255580"/>
                    </a:cubicBezTo>
                    <a:cubicBezTo>
                      <a:pt x="79051" y="243686"/>
                      <a:pt x="76572" y="231544"/>
                      <a:pt x="75086" y="219402"/>
                    </a:cubicBezTo>
                    <a:lnTo>
                      <a:pt x="71618" y="212979"/>
                    </a:lnTo>
                    <a:lnTo>
                      <a:pt x="81385" y="206730"/>
                    </a:lnTo>
                    <a:lnTo>
                      <a:pt x="85741" y="221632"/>
                    </a:lnTo>
                    <a:cubicBezTo>
                      <a:pt x="87228" y="231544"/>
                      <a:pt x="89458" y="241208"/>
                      <a:pt x="92184" y="251616"/>
                    </a:cubicBezTo>
                    <a:cubicBezTo>
                      <a:pt x="98626" y="242447"/>
                      <a:pt x="103087" y="233031"/>
                      <a:pt x="108538" y="224110"/>
                    </a:cubicBezTo>
                    <a:cubicBezTo>
                      <a:pt x="138274" y="174798"/>
                      <a:pt x="171727" y="127965"/>
                      <a:pt x="206914" y="82618"/>
                    </a:cubicBezTo>
                    <a:cubicBezTo>
                      <a:pt x="212365" y="75432"/>
                      <a:pt x="213605" y="68493"/>
                      <a:pt x="211374" y="60316"/>
                    </a:cubicBezTo>
                    <a:cubicBezTo>
                      <a:pt x="207162" y="44952"/>
                      <a:pt x="200967" y="29837"/>
                      <a:pt x="200967" y="13978"/>
                    </a:cubicBezTo>
                    <a:lnTo>
                      <a:pt x="197889" y="2268"/>
                    </a:ln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121" name="Group 138">
                <a:extLst>
                  <a:ext uri="{FF2B5EF4-FFF2-40B4-BE49-F238E27FC236}">
                    <a16:creationId xmlns:a16="http://schemas.microsoft.com/office/drawing/2014/main" xmlns="" id="{1CEFDB55-AA62-4ED6-8588-0A9C4C69CD4A}"/>
                  </a:ext>
                </a:extLst>
              </p:cNvPr>
              <p:cNvGrpSpPr/>
              <p:nvPr/>
            </p:nvGrpSpPr>
            <p:grpSpPr>
              <a:xfrm>
                <a:off x="8020611" y="5021033"/>
                <a:ext cx="393510" cy="145217"/>
                <a:chOff x="8637381" y="4172403"/>
                <a:chExt cx="393510" cy="145217"/>
              </a:xfrm>
            </p:grpSpPr>
            <p:sp>
              <p:nvSpPr>
                <p:cNvPr id="131" name="Freeform: Shape 137">
                  <a:extLst>
                    <a:ext uri="{FF2B5EF4-FFF2-40B4-BE49-F238E27FC236}">
                      <a16:creationId xmlns:a16="http://schemas.microsoft.com/office/drawing/2014/main" xmlns="" id="{D44E90A9-B1CF-4D6B-AEEF-48079C419F7D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: Shape 134">
                  <a:extLst>
                    <a:ext uri="{FF2B5EF4-FFF2-40B4-BE49-F238E27FC236}">
                      <a16:creationId xmlns:a16="http://schemas.microsoft.com/office/drawing/2014/main" xmlns="" id="{6A48EFCB-E4F6-486F-AA28-FAA156FEB544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oup 158">
                <a:extLst>
                  <a:ext uri="{FF2B5EF4-FFF2-40B4-BE49-F238E27FC236}">
                    <a16:creationId xmlns:a16="http://schemas.microsoft.com/office/drawing/2014/main" xmlns="" id="{4683A692-651F-4C11-9F08-A8D79EE60C2D}"/>
                  </a:ext>
                </a:extLst>
              </p:cNvPr>
              <p:cNvGrpSpPr/>
              <p:nvPr/>
            </p:nvGrpSpPr>
            <p:grpSpPr>
              <a:xfrm>
                <a:off x="7639492" y="4771415"/>
                <a:ext cx="149429" cy="394835"/>
                <a:chOff x="7639492" y="4748236"/>
                <a:chExt cx="147703" cy="390274"/>
              </a:xfrm>
            </p:grpSpPr>
            <p:sp>
              <p:nvSpPr>
                <p:cNvPr id="129" name="Freeform: Shape 95">
                  <a:extLst>
                    <a:ext uri="{FF2B5EF4-FFF2-40B4-BE49-F238E27FC236}">
                      <a16:creationId xmlns:a16="http://schemas.microsoft.com/office/drawing/2014/main" xmlns="" id="{A7E985B6-C888-47AD-95D4-1DECE8CC84AF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" name="Freeform: Shape 155">
                  <a:extLst>
                    <a:ext uri="{FF2B5EF4-FFF2-40B4-BE49-F238E27FC236}">
                      <a16:creationId xmlns:a16="http://schemas.microsoft.com/office/drawing/2014/main" xmlns="" id="{F8CD1CC5-33FE-4A7E-9B38-89CC94BF8163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23" name="Group 159">
                <a:extLst>
                  <a:ext uri="{FF2B5EF4-FFF2-40B4-BE49-F238E27FC236}">
                    <a16:creationId xmlns:a16="http://schemas.microsoft.com/office/drawing/2014/main" xmlns="" id="{448F4747-4016-4F51-BB01-0ADD7575B853}"/>
                  </a:ext>
                </a:extLst>
              </p:cNvPr>
              <p:cNvGrpSpPr/>
              <p:nvPr/>
            </p:nvGrpSpPr>
            <p:grpSpPr>
              <a:xfrm rot="18000000">
                <a:off x="7432314" y="4839942"/>
                <a:ext cx="149429" cy="394835"/>
                <a:chOff x="7639492" y="4748236"/>
                <a:chExt cx="147703" cy="390274"/>
              </a:xfrm>
            </p:grpSpPr>
            <p:sp>
              <p:nvSpPr>
                <p:cNvPr id="127" name="Freeform: Shape 160">
                  <a:extLst>
                    <a:ext uri="{FF2B5EF4-FFF2-40B4-BE49-F238E27FC236}">
                      <a16:creationId xmlns:a16="http://schemas.microsoft.com/office/drawing/2014/main" xmlns="" id="{785389B1-C769-4265-B048-62366ABF1823}"/>
                    </a:ext>
                  </a:extLst>
                </p:cNvPr>
                <p:cNvSpPr/>
                <p:nvPr/>
              </p:nvSpPr>
              <p:spPr>
                <a:xfrm>
                  <a:off x="7683120" y="4748236"/>
                  <a:ext cx="104075" cy="354351"/>
                </a:xfrm>
                <a:custGeom>
                  <a:avLst/>
                  <a:gdLst>
                    <a:gd name="connsiteX0" fmla="*/ 3925 w 192390"/>
                    <a:gd name="connsiteY0" fmla="*/ 655959 h 655042"/>
                    <a:gd name="connsiteX1" fmla="*/ 719 w 192390"/>
                    <a:gd name="connsiteY1" fmla="*/ 642217 h 655042"/>
                    <a:gd name="connsiteX2" fmla="*/ 32326 w 192390"/>
                    <a:gd name="connsiteY2" fmla="*/ 463111 h 655042"/>
                    <a:gd name="connsiteX3" fmla="*/ 66223 w 192390"/>
                    <a:gd name="connsiteY3" fmla="*/ 262017 h 655042"/>
                    <a:gd name="connsiteX4" fmla="*/ 103785 w 192390"/>
                    <a:gd name="connsiteY4" fmla="*/ 48098 h 655042"/>
                    <a:gd name="connsiteX5" fmla="*/ 110656 w 192390"/>
                    <a:gd name="connsiteY5" fmla="*/ 0 h 655042"/>
                    <a:gd name="connsiteX6" fmla="*/ 117069 w 192390"/>
                    <a:gd name="connsiteY6" fmla="*/ 7787 h 655042"/>
                    <a:gd name="connsiteX7" fmla="*/ 190360 w 192390"/>
                    <a:gd name="connsiteY7" fmla="*/ 207048 h 655042"/>
                    <a:gd name="connsiteX8" fmla="*/ 188070 w 192390"/>
                    <a:gd name="connsiteY8" fmla="*/ 342638 h 655042"/>
                    <a:gd name="connsiteX9" fmla="*/ 189902 w 192390"/>
                    <a:gd name="connsiteY9" fmla="*/ 356838 h 655042"/>
                    <a:gd name="connsiteX10" fmla="*/ 18125 w 192390"/>
                    <a:gd name="connsiteY10" fmla="*/ 650004 h 655042"/>
                    <a:gd name="connsiteX11" fmla="*/ 3925 w 192390"/>
                    <a:gd name="connsiteY11" fmla="*/ 655959 h 655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2390" h="655042">
                      <a:moveTo>
                        <a:pt x="3925" y="655959"/>
                      </a:moveTo>
                      <a:cubicBezTo>
                        <a:pt x="-1114" y="652294"/>
                        <a:pt x="-197" y="646797"/>
                        <a:pt x="719" y="642217"/>
                      </a:cubicBezTo>
                      <a:cubicBezTo>
                        <a:pt x="11254" y="582667"/>
                        <a:pt x="21790" y="523118"/>
                        <a:pt x="32326" y="463111"/>
                      </a:cubicBezTo>
                      <a:cubicBezTo>
                        <a:pt x="43777" y="396232"/>
                        <a:pt x="54771" y="328896"/>
                        <a:pt x="66223" y="262017"/>
                      </a:cubicBezTo>
                      <a:cubicBezTo>
                        <a:pt x="78591" y="190558"/>
                        <a:pt x="91417" y="119557"/>
                        <a:pt x="103785" y="48098"/>
                      </a:cubicBezTo>
                      <a:cubicBezTo>
                        <a:pt x="106533" y="32065"/>
                        <a:pt x="108366" y="16033"/>
                        <a:pt x="110656" y="0"/>
                      </a:cubicBezTo>
                      <a:cubicBezTo>
                        <a:pt x="115695" y="458"/>
                        <a:pt x="116153" y="4123"/>
                        <a:pt x="117069" y="7787"/>
                      </a:cubicBezTo>
                      <a:cubicBezTo>
                        <a:pt x="158295" y="68253"/>
                        <a:pt x="180283" y="135589"/>
                        <a:pt x="190360" y="207048"/>
                      </a:cubicBezTo>
                      <a:cubicBezTo>
                        <a:pt x="196773" y="251939"/>
                        <a:pt x="196773" y="297289"/>
                        <a:pt x="188070" y="342638"/>
                      </a:cubicBezTo>
                      <a:cubicBezTo>
                        <a:pt x="191277" y="347218"/>
                        <a:pt x="190819" y="351799"/>
                        <a:pt x="189902" y="356838"/>
                      </a:cubicBezTo>
                      <a:cubicBezTo>
                        <a:pt x="167915" y="475020"/>
                        <a:pt x="110656" y="573048"/>
                        <a:pt x="18125" y="650004"/>
                      </a:cubicBezTo>
                      <a:cubicBezTo>
                        <a:pt x="14461" y="653210"/>
                        <a:pt x="10338" y="657333"/>
                        <a:pt x="3925" y="65595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61">
                  <a:extLst>
                    <a:ext uri="{FF2B5EF4-FFF2-40B4-BE49-F238E27FC236}">
                      <a16:creationId xmlns:a16="http://schemas.microsoft.com/office/drawing/2014/main" xmlns="" id="{38CBEBD5-3C10-4F3E-A473-0A1DFB64040F}"/>
                    </a:ext>
                  </a:extLst>
                </p:cNvPr>
                <p:cNvSpPr/>
                <p:nvPr/>
              </p:nvSpPr>
              <p:spPr>
                <a:xfrm>
                  <a:off x="7639492" y="4749768"/>
                  <a:ext cx="107522" cy="388742"/>
                </a:xfrm>
                <a:custGeom>
                  <a:avLst/>
                  <a:gdLst>
                    <a:gd name="connsiteX0" fmla="*/ 105912 w 107522"/>
                    <a:gd name="connsiteY0" fmla="*/ 0 h 388742"/>
                    <a:gd name="connsiteX1" fmla="*/ 106903 w 107522"/>
                    <a:gd name="connsiteY1" fmla="*/ 11647 h 388742"/>
                    <a:gd name="connsiteX2" fmla="*/ 69486 w 107522"/>
                    <a:gd name="connsiteY2" fmla="*/ 228469 h 388742"/>
                    <a:gd name="connsiteX3" fmla="*/ 49662 w 107522"/>
                    <a:gd name="connsiteY3" fmla="*/ 344439 h 388742"/>
                    <a:gd name="connsiteX4" fmla="*/ 49414 w 107522"/>
                    <a:gd name="connsiteY4" fmla="*/ 354103 h 388742"/>
                    <a:gd name="connsiteX5" fmla="*/ 52686 w 107522"/>
                    <a:gd name="connsiteY5" fmla="*/ 388742 h 388742"/>
                    <a:gd name="connsiteX6" fmla="*/ 42040 w 107522"/>
                    <a:gd name="connsiteY6" fmla="*/ 383271 h 388742"/>
                    <a:gd name="connsiteX7" fmla="*/ 40741 w 107522"/>
                    <a:gd name="connsiteY7" fmla="*/ 377891 h 388742"/>
                    <a:gd name="connsiteX8" fmla="*/ 40494 w 107522"/>
                    <a:gd name="connsiteY8" fmla="*/ 365997 h 388742"/>
                    <a:gd name="connsiteX9" fmla="*/ 34051 w 107522"/>
                    <a:gd name="connsiteY9" fmla="*/ 340969 h 388742"/>
                    <a:gd name="connsiteX10" fmla="*/ 100708 w 107522"/>
                    <a:gd name="connsiteY10" fmla="*/ 3221 h 388742"/>
                    <a:gd name="connsiteX11" fmla="*/ 105912 w 107522"/>
                    <a:gd name="connsiteY11" fmla="*/ 0 h 38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22" h="388742">
                      <a:moveTo>
                        <a:pt x="105912" y="0"/>
                      </a:moveTo>
                      <a:cubicBezTo>
                        <a:pt x="108390" y="3717"/>
                        <a:pt x="107399" y="7681"/>
                        <a:pt x="106903" y="11647"/>
                      </a:cubicBezTo>
                      <a:cubicBezTo>
                        <a:pt x="94513" y="84003"/>
                        <a:pt x="81876" y="156112"/>
                        <a:pt x="69486" y="228469"/>
                      </a:cubicBezTo>
                      <a:cubicBezTo>
                        <a:pt x="62795" y="267126"/>
                        <a:pt x="56105" y="305782"/>
                        <a:pt x="49662" y="344439"/>
                      </a:cubicBezTo>
                      <a:cubicBezTo>
                        <a:pt x="49166" y="347660"/>
                        <a:pt x="48671" y="350881"/>
                        <a:pt x="49414" y="354103"/>
                      </a:cubicBezTo>
                      <a:lnTo>
                        <a:pt x="52686" y="388742"/>
                      </a:lnTo>
                      <a:lnTo>
                        <a:pt x="42040" y="383271"/>
                      </a:lnTo>
                      <a:lnTo>
                        <a:pt x="40741" y="377891"/>
                      </a:lnTo>
                      <a:cubicBezTo>
                        <a:pt x="40494" y="373927"/>
                        <a:pt x="39254" y="369466"/>
                        <a:pt x="40494" y="365997"/>
                      </a:cubicBezTo>
                      <a:cubicBezTo>
                        <a:pt x="43467" y="356085"/>
                        <a:pt x="38511" y="348899"/>
                        <a:pt x="34051" y="340969"/>
                      </a:cubicBezTo>
                      <a:cubicBezTo>
                        <a:pt x="-29881" y="226982"/>
                        <a:pt x="-1632" y="83507"/>
                        <a:pt x="100708" y="3221"/>
                      </a:cubicBezTo>
                      <a:cubicBezTo>
                        <a:pt x="102443" y="1982"/>
                        <a:pt x="104177" y="991"/>
                        <a:pt x="10591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24" name="Group 165">
                <a:extLst>
                  <a:ext uri="{FF2B5EF4-FFF2-40B4-BE49-F238E27FC236}">
                    <a16:creationId xmlns:a16="http://schemas.microsoft.com/office/drawing/2014/main" xmlns="" id="{3A55252C-F6A0-4C25-AF62-C1637CCA71C8}"/>
                  </a:ext>
                </a:extLst>
              </p:cNvPr>
              <p:cNvGrpSpPr/>
              <p:nvPr/>
            </p:nvGrpSpPr>
            <p:grpSpPr>
              <a:xfrm rot="16568835">
                <a:off x="7864391" y="4668677"/>
                <a:ext cx="393510" cy="145217"/>
                <a:chOff x="8637381" y="4172403"/>
                <a:chExt cx="393510" cy="145217"/>
              </a:xfrm>
            </p:grpSpPr>
            <p:sp>
              <p:nvSpPr>
                <p:cNvPr id="125" name="Freeform: Shape 166">
                  <a:extLst>
                    <a:ext uri="{FF2B5EF4-FFF2-40B4-BE49-F238E27FC236}">
                      <a16:creationId xmlns:a16="http://schemas.microsoft.com/office/drawing/2014/main" xmlns="" id="{A06A01C5-06AE-4E8E-8F98-5DBF3F2CDAEA}"/>
                    </a:ext>
                  </a:extLst>
                </p:cNvPr>
                <p:cNvSpPr/>
                <p:nvPr/>
              </p:nvSpPr>
              <p:spPr>
                <a:xfrm>
                  <a:off x="8637381" y="4172403"/>
                  <a:ext cx="393510" cy="79641"/>
                </a:xfrm>
                <a:custGeom>
                  <a:avLst/>
                  <a:gdLst>
                    <a:gd name="connsiteX0" fmla="*/ 234095 w 393510"/>
                    <a:gd name="connsiteY0" fmla="*/ 0 h 79641"/>
                    <a:gd name="connsiteX1" fmla="*/ 338252 w 393510"/>
                    <a:gd name="connsiteY1" fmla="*/ 31606 h 79641"/>
                    <a:gd name="connsiteX2" fmla="*/ 385085 w 393510"/>
                    <a:gd name="connsiteY2" fmla="*/ 65058 h 79641"/>
                    <a:gd name="connsiteX3" fmla="*/ 393510 w 393510"/>
                    <a:gd name="connsiteY3" fmla="*/ 73484 h 79641"/>
                    <a:gd name="connsiteX4" fmla="*/ 386076 w 393510"/>
                    <a:gd name="connsiteY4" fmla="*/ 74475 h 79641"/>
                    <a:gd name="connsiteX5" fmla="*/ 335030 w 393510"/>
                    <a:gd name="connsiteY5" fmla="*/ 75714 h 79641"/>
                    <a:gd name="connsiteX6" fmla="*/ 321401 w 393510"/>
                    <a:gd name="connsiteY6" fmla="*/ 76457 h 79641"/>
                    <a:gd name="connsiteX7" fmla="*/ 197998 w 393510"/>
                    <a:gd name="connsiteY7" fmla="*/ 76457 h 79641"/>
                    <a:gd name="connsiteX8" fmla="*/ 40151 w 393510"/>
                    <a:gd name="connsiteY8" fmla="*/ 74723 h 79641"/>
                    <a:gd name="connsiteX9" fmla="*/ 32965 w 393510"/>
                    <a:gd name="connsiteY9" fmla="*/ 74475 h 79641"/>
                    <a:gd name="connsiteX10" fmla="*/ 16362 w 393510"/>
                    <a:gd name="connsiteY10" fmla="*/ 75714 h 79641"/>
                    <a:gd name="connsiteX11" fmla="*/ 336 w 393510"/>
                    <a:gd name="connsiteY11" fmla="*/ 79641 h 79641"/>
                    <a:gd name="connsiteX12" fmla="*/ 0 w 393510"/>
                    <a:gd name="connsiteY12" fmla="*/ 78505 h 79641"/>
                    <a:gd name="connsiteX13" fmla="*/ 2275 w 393510"/>
                    <a:gd name="connsiteY13" fmla="*/ 70828 h 79641"/>
                    <a:gd name="connsiteX14" fmla="*/ 29743 w 393510"/>
                    <a:gd name="connsiteY14" fmla="*/ 66793 h 79641"/>
                    <a:gd name="connsiteX15" fmla="*/ 36186 w 393510"/>
                    <a:gd name="connsiteY15" fmla="*/ 63820 h 79641"/>
                    <a:gd name="connsiteX16" fmla="*/ 98198 w 393510"/>
                    <a:gd name="connsiteY16" fmla="*/ 23645 h 79641"/>
                    <a:gd name="connsiteX17" fmla="*/ 158382 w 393510"/>
                    <a:gd name="connsiteY17" fmla="*/ 4438 h 79641"/>
                    <a:gd name="connsiteX18" fmla="*/ 219272 w 393510"/>
                    <a:gd name="connsiteY18" fmla="*/ 256 h 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93510" h="79641">
                      <a:moveTo>
                        <a:pt x="234095" y="0"/>
                      </a:moveTo>
                      <a:cubicBezTo>
                        <a:pt x="294530" y="6284"/>
                        <a:pt x="337508" y="30305"/>
                        <a:pt x="338252" y="31606"/>
                      </a:cubicBezTo>
                      <a:cubicBezTo>
                        <a:pt x="354358" y="42261"/>
                        <a:pt x="370713" y="51925"/>
                        <a:pt x="385085" y="65058"/>
                      </a:cubicBezTo>
                      <a:cubicBezTo>
                        <a:pt x="388059" y="67784"/>
                        <a:pt x="390785" y="70510"/>
                        <a:pt x="393510" y="73484"/>
                      </a:cubicBezTo>
                      <a:cubicBezTo>
                        <a:pt x="391280" y="75962"/>
                        <a:pt x="388554" y="74723"/>
                        <a:pt x="386076" y="74475"/>
                      </a:cubicBezTo>
                      <a:cubicBezTo>
                        <a:pt x="368979" y="72245"/>
                        <a:pt x="352128" y="71254"/>
                        <a:pt x="335030" y="75714"/>
                      </a:cubicBezTo>
                      <a:cubicBezTo>
                        <a:pt x="330569" y="76457"/>
                        <a:pt x="325861" y="76457"/>
                        <a:pt x="321401" y="76457"/>
                      </a:cubicBezTo>
                      <a:cubicBezTo>
                        <a:pt x="280267" y="76457"/>
                        <a:pt x="239132" y="76209"/>
                        <a:pt x="197998" y="76457"/>
                      </a:cubicBezTo>
                      <a:cubicBezTo>
                        <a:pt x="145465" y="76953"/>
                        <a:pt x="92684" y="73484"/>
                        <a:pt x="40151" y="74723"/>
                      </a:cubicBezTo>
                      <a:cubicBezTo>
                        <a:pt x="37673" y="74723"/>
                        <a:pt x="35443" y="73979"/>
                        <a:pt x="32965" y="74475"/>
                      </a:cubicBezTo>
                      <a:cubicBezTo>
                        <a:pt x="27513" y="76953"/>
                        <a:pt x="21814" y="74970"/>
                        <a:pt x="16362" y="75714"/>
                      </a:cubicBezTo>
                      <a:lnTo>
                        <a:pt x="336" y="79641"/>
                      </a:lnTo>
                      <a:lnTo>
                        <a:pt x="0" y="78505"/>
                      </a:lnTo>
                      <a:lnTo>
                        <a:pt x="2275" y="70828"/>
                      </a:lnTo>
                      <a:lnTo>
                        <a:pt x="29743" y="66793"/>
                      </a:lnTo>
                      <a:cubicBezTo>
                        <a:pt x="32222" y="67041"/>
                        <a:pt x="34204" y="65554"/>
                        <a:pt x="36186" y="63820"/>
                      </a:cubicBezTo>
                      <a:cubicBezTo>
                        <a:pt x="55391" y="47341"/>
                        <a:pt x="76082" y="34022"/>
                        <a:pt x="98198" y="23645"/>
                      </a:cubicBezTo>
                      <a:lnTo>
                        <a:pt x="158382" y="4438"/>
                      </a:lnTo>
                      <a:lnTo>
                        <a:pt x="219272" y="25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572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: Shape 167">
                  <a:extLst>
                    <a:ext uri="{FF2B5EF4-FFF2-40B4-BE49-F238E27FC236}">
                      <a16:creationId xmlns:a16="http://schemas.microsoft.com/office/drawing/2014/main" xmlns="" id="{88FEF7A4-521A-49CF-BA2D-1B761577E569}"/>
                    </a:ext>
                  </a:extLst>
                </p:cNvPr>
                <p:cNvSpPr/>
                <p:nvPr/>
              </p:nvSpPr>
              <p:spPr>
                <a:xfrm>
                  <a:off x="8669354" y="4243281"/>
                  <a:ext cx="359306" cy="74339"/>
                </a:xfrm>
                <a:custGeom>
                  <a:avLst/>
                  <a:gdLst>
                    <a:gd name="connsiteX0" fmla="*/ 0 w 664204"/>
                    <a:gd name="connsiteY0" fmla="*/ 4817 h 137421"/>
                    <a:gd name="connsiteX1" fmla="*/ 14658 w 664204"/>
                    <a:gd name="connsiteY1" fmla="*/ 694 h 137421"/>
                    <a:gd name="connsiteX2" fmla="*/ 163532 w 664204"/>
                    <a:gd name="connsiteY2" fmla="*/ 1152 h 137421"/>
                    <a:gd name="connsiteX3" fmla="*/ 560680 w 664204"/>
                    <a:gd name="connsiteY3" fmla="*/ 3900 h 137421"/>
                    <a:gd name="connsiteX4" fmla="*/ 662372 w 664204"/>
                    <a:gd name="connsiteY4" fmla="*/ 5733 h 137421"/>
                    <a:gd name="connsiteX5" fmla="*/ 664662 w 664204"/>
                    <a:gd name="connsiteY5" fmla="*/ 8939 h 137421"/>
                    <a:gd name="connsiteX6" fmla="*/ 390735 w 664204"/>
                    <a:gd name="connsiteY6" fmla="*/ 134451 h 137421"/>
                    <a:gd name="connsiteX7" fmla="*/ 0 w 664204"/>
                    <a:gd name="connsiteY7" fmla="*/ 4817 h 13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4204" h="137421">
                      <a:moveTo>
                        <a:pt x="0" y="4817"/>
                      </a:moveTo>
                      <a:cubicBezTo>
                        <a:pt x="3665" y="-1138"/>
                        <a:pt x="9619" y="694"/>
                        <a:pt x="14658" y="694"/>
                      </a:cubicBezTo>
                      <a:cubicBezTo>
                        <a:pt x="64130" y="694"/>
                        <a:pt x="114060" y="-1138"/>
                        <a:pt x="163532" y="1152"/>
                      </a:cubicBezTo>
                      <a:cubicBezTo>
                        <a:pt x="295914" y="6649"/>
                        <a:pt x="428297" y="2068"/>
                        <a:pt x="560680" y="3900"/>
                      </a:cubicBezTo>
                      <a:cubicBezTo>
                        <a:pt x="594577" y="1610"/>
                        <a:pt x="628475" y="694"/>
                        <a:pt x="662372" y="5733"/>
                      </a:cubicBezTo>
                      <a:cubicBezTo>
                        <a:pt x="664204" y="6191"/>
                        <a:pt x="664204" y="7565"/>
                        <a:pt x="664662" y="8939"/>
                      </a:cubicBezTo>
                      <a:cubicBezTo>
                        <a:pt x="587248" y="80856"/>
                        <a:pt x="495634" y="123457"/>
                        <a:pt x="390735" y="134451"/>
                      </a:cubicBezTo>
                      <a:cubicBezTo>
                        <a:pt x="241862" y="150483"/>
                        <a:pt x="111311" y="105592"/>
                        <a:pt x="0" y="481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5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4" name="Group 100">
              <a:extLst>
                <a:ext uri="{FF2B5EF4-FFF2-40B4-BE49-F238E27FC236}">
                  <a16:creationId xmlns:a16="http://schemas.microsoft.com/office/drawing/2014/main" xmlns="" id="{FD3D57C5-2C63-4A65-9D65-8D44379A8269}"/>
                </a:ext>
              </a:extLst>
            </p:cNvPr>
            <p:cNvGrpSpPr/>
            <p:nvPr/>
          </p:nvGrpSpPr>
          <p:grpSpPr>
            <a:xfrm>
              <a:off x="5297313" y="5501642"/>
              <a:ext cx="953249" cy="814137"/>
              <a:chOff x="4983166" y="4633525"/>
              <a:chExt cx="2207049" cy="1884966"/>
            </a:xfrm>
          </p:grpSpPr>
          <p:sp>
            <p:nvSpPr>
              <p:cNvPr id="115" name="Freeform: Shape 101">
                <a:extLst>
                  <a:ext uri="{FF2B5EF4-FFF2-40B4-BE49-F238E27FC236}">
                    <a16:creationId xmlns:a16="http://schemas.microsoft.com/office/drawing/2014/main" xmlns="" id="{4C6EC455-DBE4-44F5-880E-3D763FB64CD7}"/>
                  </a:ext>
                </a:extLst>
              </p:cNvPr>
              <p:cNvSpPr/>
              <p:nvPr/>
            </p:nvSpPr>
            <p:spPr>
              <a:xfrm>
                <a:off x="4983166" y="4633683"/>
                <a:ext cx="2207049" cy="1884808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02">
                <a:extLst>
                  <a:ext uri="{FF2B5EF4-FFF2-40B4-BE49-F238E27FC236}">
                    <a16:creationId xmlns:a16="http://schemas.microsoft.com/office/drawing/2014/main" xmlns="" id="{F3876C53-3F82-4234-BDC3-0B681DD9271A}"/>
                  </a:ext>
                </a:extLst>
              </p:cNvPr>
              <p:cNvSpPr/>
              <p:nvPr/>
            </p:nvSpPr>
            <p:spPr>
              <a:xfrm>
                <a:off x="6087405" y="4633525"/>
                <a:ext cx="1100484" cy="1884808"/>
              </a:xfrm>
              <a:custGeom>
                <a:avLst/>
                <a:gdLst>
                  <a:gd name="connsiteX0" fmla="*/ 707721 w 829110"/>
                  <a:gd name="connsiteY0" fmla="*/ 1832 h 1420022"/>
                  <a:gd name="connsiteX1" fmla="*/ 15574 w 829110"/>
                  <a:gd name="connsiteY1" fmla="*/ 916 h 1420022"/>
                  <a:gd name="connsiteX2" fmla="*/ 0 w 829110"/>
                  <a:gd name="connsiteY2" fmla="*/ 0 h 1420022"/>
                  <a:gd name="connsiteX3" fmla="*/ 0 w 829110"/>
                  <a:gd name="connsiteY3" fmla="*/ 1420481 h 1420022"/>
                  <a:gd name="connsiteX4" fmla="*/ 447536 w 829110"/>
                  <a:gd name="connsiteY4" fmla="*/ 1419565 h 1420022"/>
                  <a:gd name="connsiteX5" fmla="*/ 611526 w 829110"/>
                  <a:gd name="connsiteY5" fmla="*/ 1263362 h 1420022"/>
                  <a:gd name="connsiteX6" fmla="*/ 651836 w 829110"/>
                  <a:gd name="connsiteY6" fmla="*/ 248733 h 1420022"/>
                  <a:gd name="connsiteX7" fmla="*/ 712760 w 829110"/>
                  <a:gd name="connsiteY7" fmla="*/ 249191 h 1420022"/>
                  <a:gd name="connsiteX8" fmla="*/ 832316 w 829110"/>
                  <a:gd name="connsiteY8" fmla="*/ 128260 h 1420022"/>
                  <a:gd name="connsiteX9" fmla="*/ 707721 w 829110"/>
                  <a:gd name="connsiteY9" fmla="*/ 1832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9110" h="1420022">
                    <a:moveTo>
                      <a:pt x="707721" y="1832"/>
                    </a:moveTo>
                    <a:cubicBezTo>
                      <a:pt x="658707" y="916"/>
                      <a:pt x="15574" y="916"/>
                      <a:pt x="15574" y="916"/>
                    </a:cubicBezTo>
                    <a:cubicBezTo>
                      <a:pt x="15116" y="458"/>
                      <a:pt x="9619" y="0"/>
                      <a:pt x="0" y="0"/>
                    </a:cubicBezTo>
                    <a:lnTo>
                      <a:pt x="0" y="1420481"/>
                    </a:lnTo>
                    <a:cubicBezTo>
                      <a:pt x="190100" y="1420481"/>
                      <a:pt x="380658" y="1419565"/>
                      <a:pt x="447536" y="1419565"/>
                    </a:cubicBezTo>
                    <a:cubicBezTo>
                      <a:pt x="535486" y="1419565"/>
                      <a:pt x="607861" y="1350854"/>
                      <a:pt x="611526" y="1263362"/>
                    </a:cubicBezTo>
                    <a:cubicBezTo>
                      <a:pt x="618855" y="1091127"/>
                      <a:pt x="652752" y="275301"/>
                      <a:pt x="651836" y="248733"/>
                    </a:cubicBezTo>
                    <a:cubicBezTo>
                      <a:pt x="671991" y="248733"/>
                      <a:pt x="692605" y="249649"/>
                      <a:pt x="712760" y="249191"/>
                    </a:cubicBezTo>
                    <a:cubicBezTo>
                      <a:pt x="778264" y="247359"/>
                      <a:pt x="830942" y="193765"/>
                      <a:pt x="832316" y="128260"/>
                    </a:cubicBezTo>
                    <a:cubicBezTo>
                      <a:pt x="833233" y="58633"/>
                      <a:pt x="779180" y="2749"/>
                      <a:pt x="707721" y="183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03">
                <a:extLst>
                  <a:ext uri="{FF2B5EF4-FFF2-40B4-BE49-F238E27FC236}">
                    <a16:creationId xmlns:a16="http://schemas.microsoft.com/office/drawing/2014/main" xmlns="" id="{AFD0651D-DF3C-416B-AD2D-97B2F83F43E3}"/>
                  </a:ext>
                </a:extLst>
              </p:cNvPr>
              <p:cNvSpPr/>
              <p:nvPr/>
            </p:nvSpPr>
            <p:spPr>
              <a:xfrm>
                <a:off x="5221664" y="4967953"/>
                <a:ext cx="1726727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04">
                <a:extLst>
                  <a:ext uri="{FF2B5EF4-FFF2-40B4-BE49-F238E27FC236}">
                    <a16:creationId xmlns:a16="http://schemas.microsoft.com/office/drawing/2014/main" xmlns="" id="{7C8F80B8-AA69-43FC-BDDD-F113FC7C108A}"/>
                  </a:ext>
                </a:extLst>
              </p:cNvPr>
              <p:cNvSpPr/>
              <p:nvPr/>
            </p:nvSpPr>
            <p:spPr>
              <a:xfrm>
                <a:off x="6022956" y="4640821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33" name="Group 201">
            <a:extLst>
              <a:ext uri="{FF2B5EF4-FFF2-40B4-BE49-F238E27FC236}">
                <a16:creationId xmlns:a16="http://schemas.microsoft.com/office/drawing/2014/main" xmlns="" id="{9D8E3D58-90FD-458E-89C2-E032DD110967}"/>
              </a:ext>
            </a:extLst>
          </p:cNvPr>
          <p:cNvGrpSpPr/>
          <p:nvPr/>
        </p:nvGrpSpPr>
        <p:grpSpPr>
          <a:xfrm>
            <a:off x="4281271" y="6057660"/>
            <a:ext cx="832401" cy="751418"/>
            <a:chOff x="3236138" y="5146141"/>
            <a:chExt cx="953249" cy="1169638"/>
          </a:xfrm>
        </p:grpSpPr>
        <p:sp>
          <p:nvSpPr>
            <p:cNvPr id="134" name="Freeform: Shape 172">
              <a:extLst>
                <a:ext uri="{FF2B5EF4-FFF2-40B4-BE49-F238E27FC236}">
                  <a16:creationId xmlns:a16="http://schemas.microsoft.com/office/drawing/2014/main" xmlns="" id="{D5D8B317-0BE1-4B2F-8A42-C0A627A13804}"/>
                </a:ext>
              </a:extLst>
            </p:cNvPr>
            <p:cNvSpPr/>
            <p:nvPr/>
          </p:nvSpPr>
          <p:spPr>
            <a:xfrm rot="18900000" flipV="1">
              <a:off x="3542835" y="5146141"/>
              <a:ext cx="434712" cy="361225"/>
            </a:xfrm>
            <a:custGeom>
              <a:avLst/>
              <a:gdLst>
                <a:gd name="connsiteX0" fmla="*/ 367773 w 371581"/>
                <a:gd name="connsiteY0" fmla="*/ 218905 h 308766"/>
                <a:gd name="connsiteX1" fmla="*/ 305740 w 371581"/>
                <a:gd name="connsiteY1" fmla="*/ 84254 h 308766"/>
                <a:gd name="connsiteX2" fmla="*/ 171694 w 371581"/>
                <a:gd name="connsiteY2" fmla="*/ 96164 h 308766"/>
                <a:gd name="connsiteX3" fmla="*/ 135438 w 371581"/>
                <a:gd name="connsiteY3" fmla="*/ 111175 h 308766"/>
                <a:gd name="connsiteX4" fmla="*/ 24263 w 371581"/>
                <a:gd name="connsiteY4" fmla="*/ 0 h 308766"/>
                <a:gd name="connsiteX5" fmla="*/ 0 w 371581"/>
                <a:gd name="connsiteY5" fmla="*/ 24263 h 308766"/>
                <a:gd name="connsiteX6" fmla="*/ 109115 w 371581"/>
                <a:gd name="connsiteY6" fmla="*/ 133378 h 308766"/>
                <a:gd name="connsiteX7" fmla="*/ 97603 w 371581"/>
                <a:gd name="connsiteY7" fmla="*/ 156901 h 308766"/>
                <a:gd name="connsiteX8" fmla="*/ 82647 w 371581"/>
                <a:gd name="connsiteY8" fmla="*/ 255042 h 308766"/>
                <a:gd name="connsiteX9" fmla="*/ 178922 w 371581"/>
                <a:gd name="connsiteY9" fmla="*/ 306929 h 308766"/>
                <a:gd name="connsiteX10" fmla="*/ 143852 w 371581"/>
                <a:gd name="connsiteY10" fmla="*/ 167580 h 308766"/>
                <a:gd name="connsiteX11" fmla="*/ 129509 w 371581"/>
                <a:gd name="connsiteY11" fmla="*/ 133478 h 308766"/>
                <a:gd name="connsiteX12" fmla="*/ 182221 w 371581"/>
                <a:gd name="connsiteY12" fmla="*/ 159640 h 308766"/>
                <a:gd name="connsiteX13" fmla="*/ 367773 w 371581"/>
                <a:gd name="connsiteY13" fmla="*/ 218905 h 30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581" h="308766">
                  <a:moveTo>
                    <a:pt x="367773" y="218905"/>
                  </a:moveTo>
                  <a:cubicBezTo>
                    <a:pt x="383077" y="176789"/>
                    <a:pt x="350220" y="104782"/>
                    <a:pt x="305740" y="84254"/>
                  </a:cubicBezTo>
                  <a:cubicBezTo>
                    <a:pt x="281142" y="69775"/>
                    <a:pt x="232256" y="74913"/>
                    <a:pt x="171694" y="96164"/>
                  </a:cubicBezTo>
                  <a:lnTo>
                    <a:pt x="135438" y="111175"/>
                  </a:lnTo>
                  <a:lnTo>
                    <a:pt x="24263" y="0"/>
                  </a:lnTo>
                  <a:lnTo>
                    <a:pt x="0" y="24263"/>
                  </a:lnTo>
                  <a:lnTo>
                    <a:pt x="109115" y="133378"/>
                  </a:lnTo>
                  <a:lnTo>
                    <a:pt x="97603" y="156901"/>
                  </a:lnTo>
                  <a:cubicBezTo>
                    <a:pt x="79161" y="200509"/>
                    <a:pt x="73122" y="236264"/>
                    <a:pt x="82647" y="255042"/>
                  </a:cubicBezTo>
                  <a:cubicBezTo>
                    <a:pt x="95708" y="288738"/>
                    <a:pt x="147208" y="316252"/>
                    <a:pt x="178922" y="306929"/>
                  </a:cubicBezTo>
                  <a:cubicBezTo>
                    <a:pt x="196052" y="268845"/>
                    <a:pt x="169554" y="221813"/>
                    <a:pt x="143852" y="167580"/>
                  </a:cubicBezTo>
                  <a:lnTo>
                    <a:pt x="129509" y="133478"/>
                  </a:lnTo>
                  <a:lnTo>
                    <a:pt x="182221" y="159640"/>
                  </a:lnTo>
                  <a:cubicBezTo>
                    <a:pt x="253413" y="199012"/>
                    <a:pt x="314797" y="238850"/>
                    <a:pt x="367773" y="2189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1"/>
            </a:p>
          </p:txBody>
        </p:sp>
        <p:grpSp>
          <p:nvGrpSpPr>
            <p:cNvPr id="135" name="Group 118">
              <a:extLst>
                <a:ext uri="{FF2B5EF4-FFF2-40B4-BE49-F238E27FC236}">
                  <a16:creationId xmlns:a16="http://schemas.microsoft.com/office/drawing/2014/main" xmlns="" id="{CF8D5893-CE3C-4B5D-9B61-634B3EF81DCA}"/>
                </a:ext>
              </a:extLst>
            </p:cNvPr>
            <p:cNvGrpSpPr/>
            <p:nvPr/>
          </p:nvGrpSpPr>
          <p:grpSpPr>
            <a:xfrm>
              <a:off x="3236138" y="5501642"/>
              <a:ext cx="953249" cy="814137"/>
              <a:chOff x="4983166" y="4633525"/>
              <a:chExt cx="2207049" cy="1884966"/>
            </a:xfrm>
          </p:grpSpPr>
          <p:sp>
            <p:nvSpPr>
              <p:cNvPr id="136" name="Freeform: Shape 119">
                <a:extLst>
                  <a:ext uri="{FF2B5EF4-FFF2-40B4-BE49-F238E27FC236}">
                    <a16:creationId xmlns:a16="http://schemas.microsoft.com/office/drawing/2014/main" xmlns="" id="{D37CC98E-00A1-4685-9F69-6E87418FAB58}"/>
                  </a:ext>
                </a:extLst>
              </p:cNvPr>
              <p:cNvSpPr/>
              <p:nvPr/>
            </p:nvSpPr>
            <p:spPr>
              <a:xfrm>
                <a:off x="4983166" y="4633683"/>
                <a:ext cx="2207049" cy="1884808"/>
              </a:xfrm>
              <a:custGeom>
                <a:avLst/>
                <a:gdLst>
                  <a:gd name="connsiteX0" fmla="*/ 1539660 w 1662800"/>
                  <a:gd name="connsiteY0" fmla="*/ 2629 h 1420022"/>
                  <a:gd name="connsiteX1" fmla="*/ 847514 w 1662800"/>
                  <a:gd name="connsiteY1" fmla="*/ 1713 h 1420022"/>
                  <a:gd name="connsiteX2" fmla="*/ 110934 w 1662800"/>
                  <a:gd name="connsiteY2" fmla="*/ 4003 h 1420022"/>
                  <a:gd name="connsiteX3" fmla="*/ 81 w 1662800"/>
                  <a:gd name="connsiteY3" fmla="*/ 133638 h 1420022"/>
                  <a:gd name="connsiteX4" fmla="*/ 120554 w 1662800"/>
                  <a:gd name="connsiteY4" fmla="*/ 249988 h 1420022"/>
                  <a:gd name="connsiteX5" fmla="*/ 180103 w 1662800"/>
                  <a:gd name="connsiteY5" fmla="*/ 258233 h 1420022"/>
                  <a:gd name="connsiteX6" fmla="*/ 180103 w 1662800"/>
                  <a:gd name="connsiteY6" fmla="*/ 258233 h 1420022"/>
                  <a:gd name="connsiteX7" fmla="*/ 180103 w 1662800"/>
                  <a:gd name="connsiteY7" fmla="*/ 258233 h 1420022"/>
                  <a:gd name="connsiteX8" fmla="*/ 218581 w 1662800"/>
                  <a:gd name="connsiteY8" fmla="*/ 1255913 h 1420022"/>
                  <a:gd name="connsiteX9" fmla="*/ 367454 w 1662800"/>
                  <a:gd name="connsiteY9" fmla="*/ 1419445 h 1420022"/>
                  <a:gd name="connsiteX10" fmla="*/ 1279475 w 1662800"/>
                  <a:gd name="connsiteY10" fmla="*/ 1420819 h 1420022"/>
                  <a:gd name="connsiteX11" fmla="*/ 1443465 w 1662800"/>
                  <a:gd name="connsiteY11" fmla="*/ 1264617 h 1420022"/>
                  <a:gd name="connsiteX12" fmla="*/ 1483775 w 1662800"/>
                  <a:gd name="connsiteY12" fmla="*/ 249988 h 1420022"/>
                  <a:gd name="connsiteX13" fmla="*/ 1544699 w 1662800"/>
                  <a:gd name="connsiteY13" fmla="*/ 250446 h 1420022"/>
                  <a:gd name="connsiteX14" fmla="*/ 1664256 w 1662800"/>
                  <a:gd name="connsiteY14" fmla="*/ 129515 h 1420022"/>
                  <a:gd name="connsiteX15" fmla="*/ 1539660 w 1662800"/>
                  <a:gd name="connsiteY15" fmla="*/ 2629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2800" h="1420022">
                    <a:moveTo>
                      <a:pt x="1539660" y="2629"/>
                    </a:moveTo>
                    <a:cubicBezTo>
                      <a:pt x="1490646" y="1713"/>
                      <a:pt x="847514" y="1713"/>
                      <a:pt x="847514" y="1713"/>
                    </a:cubicBezTo>
                    <a:cubicBezTo>
                      <a:pt x="841559" y="-2868"/>
                      <a:pt x="120095" y="3087"/>
                      <a:pt x="110934" y="4003"/>
                    </a:cubicBezTo>
                    <a:cubicBezTo>
                      <a:pt x="44514" y="10416"/>
                      <a:pt x="-2210" y="65385"/>
                      <a:pt x="81" y="133638"/>
                    </a:cubicBezTo>
                    <a:cubicBezTo>
                      <a:pt x="2371" y="197310"/>
                      <a:pt x="55965" y="249072"/>
                      <a:pt x="120554" y="249988"/>
                    </a:cubicBezTo>
                    <a:cubicBezTo>
                      <a:pt x="137044" y="250446"/>
                      <a:pt x="181019" y="249988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80103" y="258233"/>
                      <a:pt x="180103" y="258233"/>
                      <a:pt x="180103" y="258233"/>
                    </a:cubicBezTo>
                    <a:cubicBezTo>
                      <a:pt x="179187" y="282053"/>
                      <a:pt x="213542" y="1117118"/>
                      <a:pt x="218581" y="1255913"/>
                    </a:cubicBezTo>
                    <a:cubicBezTo>
                      <a:pt x="221787" y="1343863"/>
                      <a:pt x="280421" y="1410742"/>
                      <a:pt x="367454" y="1419445"/>
                    </a:cubicBezTo>
                    <a:cubicBezTo>
                      <a:pt x="405932" y="1423110"/>
                      <a:pt x="1134267" y="1420819"/>
                      <a:pt x="1279475" y="1420819"/>
                    </a:cubicBezTo>
                    <a:cubicBezTo>
                      <a:pt x="1367425" y="1420819"/>
                      <a:pt x="1439800" y="1352109"/>
                      <a:pt x="1443465" y="1264617"/>
                    </a:cubicBezTo>
                    <a:cubicBezTo>
                      <a:pt x="1450794" y="1092382"/>
                      <a:pt x="1484692" y="276556"/>
                      <a:pt x="1483775" y="249988"/>
                    </a:cubicBezTo>
                    <a:cubicBezTo>
                      <a:pt x="1503931" y="249988"/>
                      <a:pt x="1524544" y="250904"/>
                      <a:pt x="1544699" y="250446"/>
                    </a:cubicBezTo>
                    <a:cubicBezTo>
                      <a:pt x="1610203" y="248614"/>
                      <a:pt x="1662882" y="195019"/>
                      <a:pt x="1664256" y="129515"/>
                    </a:cubicBezTo>
                    <a:cubicBezTo>
                      <a:pt x="1665172" y="59430"/>
                      <a:pt x="1611119" y="3545"/>
                      <a:pt x="1539660" y="262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20">
                <a:extLst>
                  <a:ext uri="{FF2B5EF4-FFF2-40B4-BE49-F238E27FC236}">
                    <a16:creationId xmlns:a16="http://schemas.microsoft.com/office/drawing/2014/main" xmlns="" id="{D62AFE1F-6A8F-490A-A9B3-3320A08C9BF7}"/>
                  </a:ext>
                </a:extLst>
              </p:cNvPr>
              <p:cNvSpPr/>
              <p:nvPr/>
            </p:nvSpPr>
            <p:spPr>
              <a:xfrm>
                <a:off x="6087405" y="4633525"/>
                <a:ext cx="1100484" cy="1884808"/>
              </a:xfrm>
              <a:custGeom>
                <a:avLst/>
                <a:gdLst>
                  <a:gd name="connsiteX0" fmla="*/ 707721 w 829110"/>
                  <a:gd name="connsiteY0" fmla="*/ 1832 h 1420022"/>
                  <a:gd name="connsiteX1" fmla="*/ 15574 w 829110"/>
                  <a:gd name="connsiteY1" fmla="*/ 916 h 1420022"/>
                  <a:gd name="connsiteX2" fmla="*/ 0 w 829110"/>
                  <a:gd name="connsiteY2" fmla="*/ 0 h 1420022"/>
                  <a:gd name="connsiteX3" fmla="*/ 0 w 829110"/>
                  <a:gd name="connsiteY3" fmla="*/ 1420481 h 1420022"/>
                  <a:gd name="connsiteX4" fmla="*/ 447536 w 829110"/>
                  <a:gd name="connsiteY4" fmla="*/ 1419565 h 1420022"/>
                  <a:gd name="connsiteX5" fmla="*/ 611526 w 829110"/>
                  <a:gd name="connsiteY5" fmla="*/ 1263362 h 1420022"/>
                  <a:gd name="connsiteX6" fmla="*/ 651836 w 829110"/>
                  <a:gd name="connsiteY6" fmla="*/ 248733 h 1420022"/>
                  <a:gd name="connsiteX7" fmla="*/ 712760 w 829110"/>
                  <a:gd name="connsiteY7" fmla="*/ 249191 h 1420022"/>
                  <a:gd name="connsiteX8" fmla="*/ 832316 w 829110"/>
                  <a:gd name="connsiteY8" fmla="*/ 128260 h 1420022"/>
                  <a:gd name="connsiteX9" fmla="*/ 707721 w 829110"/>
                  <a:gd name="connsiteY9" fmla="*/ 1832 h 142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9110" h="1420022">
                    <a:moveTo>
                      <a:pt x="707721" y="1832"/>
                    </a:moveTo>
                    <a:cubicBezTo>
                      <a:pt x="658707" y="916"/>
                      <a:pt x="15574" y="916"/>
                      <a:pt x="15574" y="916"/>
                    </a:cubicBezTo>
                    <a:cubicBezTo>
                      <a:pt x="15116" y="458"/>
                      <a:pt x="9619" y="0"/>
                      <a:pt x="0" y="0"/>
                    </a:cubicBezTo>
                    <a:lnTo>
                      <a:pt x="0" y="1420481"/>
                    </a:lnTo>
                    <a:cubicBezTo>
                      <a:pt x="190100" y="1420481"/>
                      <a:pt x="380658" y="1419565"/>
                      <a:pt x="447536" y="1419565"/>
                    </a:cubicBezTo>
                    <a:cubicBezTo>
                      <a:pt x="535486" y="1419565"/>
                      <a:pt x="607861" y="1350854"/>
                      <a:pt x="611526" y="1263362"/>
                    </a:cubicBezTo>
                    <a:cubicBezTo>
                      <a:pt x="618855" y="1091127"/>
                      <a:pt x="652752" y="275301"/>
                      <a:pt x="651836" y="248733"/>
                    </a:cubicBezTo>
                    <a:cubicBezTo>
                      <a:pt x="671991" y="248733"/>
                      <a:pt x="692605" y="249649"/>
                      <a:pt x="712760" y="249191"/>
                    </a:cubicBezTo>
                    <a:cubicBezTo>
                      <a:pt x="778264" y="247359"/>
                      <a:pt x="830942" y="193765"/>
                      <a:pt x="832316" y="128260"/>
                    </a:cubicBezTo>
                    <a:cubicBezTo>
                      <a:pt x="833233" y="58633"/>
                      <a:pt x="779180" y="2749"/>
                      <a:pt x="707721" y="183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21">
                <a:extLst>
                  <a:ext uri="{FF2B5EF4-FFF2-40B4-BE49-F238E27FC236}">
                    <a16:creationId xmlns:a16="http://schemas.microsoft.com/office/drawing/2014/main" xmlns="" id="{49674DF4-D97F-4820-9BB7-B75837BFB118}"/>
                  </a:ext>
                </a:extLst>
              </p:cNvPr>
              <p:cNvSpPr/>
              <p:nvPr/>
            </p:nvSpPr>
            <p:spPr>
              <a:xfrm>
                <a:off x="5221664" y="4967953"/>
                <a:ext cx="1726727" cy="103360"/>
              </a:xfrm>
              <a:custGeom>
                <a:avLst/>
                <a:gdLst>
                  <a:gd name="connsiteX0" fmla="*/ 1304547 w 1300924"/>
                  <a:gd name="connsiteY0" fmla="*/ 1353 h 77872"/>
                  <a:gd name="connsiteX1" fmla="*/ 1283476 w 1300924"/>
                  <a:gd name="connsiteY1" fmla="*/ 895 h 77872"/>
                  <a:gd name="connsiteX2" fmla="*/ 653169 w 1300924"/>
                  <a:gd name="connsiteY2" fmla="*/ 895 h 77872"/>
                  <a:gd name="connsiteX3" fmla="*/ 647214 w 1300924"/>
                  <a:gd name="connsiteY3" fmla="*/ 895 h 77872"/>
                  <a:gd name="connsiteX4" fmla="*/ 629808 w 1300924"/>
                  <a:gd name="connsiteY4" fmla="*/ 2269 h 77872"/>
                  <a:gd name="connsiteX5" fmla="*/ 16907 w 1300924"/>
                  <a:gd name="connsiteY5" fmla="*/ 2269 h 77872"/>
                  <a:gd name="connsiteX6" fmla="*/ 15991 w 1300924"/>
                  <a:gd name="connsiteY6" fmla="*/ 2269 h 77872"/>
                  <a:gd name="connsiteX7" fmla="*/ 15075 w 1300924"/>
                  <a:gd name="connsiteY7" fmla="*/ 437 h 77872"/>
                  <a:gd name="connsiteX8" fmla="*/ 417 w 1300924"/>
                  <a:gd name="connsiteY8" fmla="*/ 9140 h 77872"/>
                  <a:gd name="connsiteX9" fmla="*/ 3165 w 1300924"/>
                  <a:gd name="connsiteY9" fmla="*/ 80600 h 77872"/>
                  <a:gd name="connsiteX10" fmla="*/ 9120 w 1300924"/>
                  <a:gd name="connsiteY10" fmla="*/ 80600 h 77872"/>
                  <a:gd name="connsiteX11" fmla="*/ 9120 w 1300924"/>
                  <a:gd name="connsiteY11" fmla="*/ 80600 h 77872"/>
                  <a:gd name="connsiteX12" fmla="*/ 653169 w 1300924"/>
                  <a:gd name="connsiteY12" fmla="*/ 80600 h 77872"/>
                  <a:gd name="connsiteX13" fmla="*/ 1300425 w 1300924"/>
                  <a:gd name="connsiteY13" fmla="*/ 80600 h 77872"/>
                  <a:gd name="connsiteX14" fmla="*/ 1304547 w 1300924"/>
                  <a:gd name="connsiteY14" fmla="*/ 1353 h 7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00924" h="77872">
                    <a:moveTo>
                      <a:pt x="1304547" y="1353"/>
                    </a:moveTo>
                    <a:cubicBezTo>
                      <a:pt x="1297676" y="1353"/>
                      <a:pt x="1290805" y="895"/>
                      <a:pt x="1283476" y="895"/>
                    </a:cubicBezTo>
                    <a:cubicBezTo>
                      <a:pt x="1073221" y="895"/>
                      <a:pt x="863424" y="895"/>
                      <a:pt x="653169" y="895"/>
                    </a:cubicBezTo>
                    <a:cubicBezTo>
                      <a:pt x="651337" y="895"/>
                      <a:pt x="649047" y="895"/>
                      <a:pt x="647214" y="895"/>
                    </a:cubicBezTo>
                    <a:cubicBezTo>
                      <a:pt x="641717" y="3644"/>
                      <a:pt x="635304" y="2269"/>
                      <a:pt x="629808" y="2269"/>
                    </a:cubicBezTo>
                    <a:cubicBezTo>
                      <a:pt x="425508" y="2269"/>
                      <a:pt x="221207" y="2269"/>
                      <a:pt x="16907" y="2269"/>
                    </a:cubicBezTo>
                    <a:cubicBezTo>
                      <a:pt x="16449" y="2269"/>
                      <a:pt x="16449" y="2269"/>
                      <a:pt x="15991" y="2269"/>
                    </a:cubicBezTo>
                    <a:cubicBezTo>
                      <a:pt x="15991" y="1811"/>
                      <a:pt x="15991" y="1353"/>
                      <a:pt x="15075" y="437"/>
                    </a:cubicBezTo>
                    <a:cubicBezTo>
                      <a:pt x="7288" y="-1395"/>
                      <a:pt x="3165" y="2728"/>
                      <a:pt x="417" y="9140"/>
                    </a:cubicBezTo>
                    <a:cubicBezTo>
                      <a:pt x="-499" y="32960"/>
                      <a:pt x="-41" y="56780"/>
                      <a:pt x="3165" y="80600"/>
                    </a:cubicBezTo>
                    <a:cubicBezTo>
                      <a:pt x="4998" y="80600"/>
                      <a:pt x="6830" y="80600"/>
                      <a:pt x="9120" y="80600"/>
                    </a:cubicBezTo>
                    <a:cubicBezTo>
                      <a:pt x="9120" y="80600"/>
                      <a:pt x="9120" y="80600"/>
                      <a:pt x="9120" y="80600"/>
                    </a:cubicBezTo>
                    <a:cubicBezTo>
                      <a:pt x="223956" y="80600"/>
                      <a:pt x="438334" y="80600"/>
                      <a:pt x="653169" y="80600"/>
                    </a:cubicBezTo>
                    <a:cubicBezTo>
                      <a:pt x="868921" y="80600"/>
                      <a:pt x="1084673" y="80600"/>
                      <a:pt x="1300425" y="80600"/>
                    </a:cubicBezTo>
                    <a:cubicBezTo>
                      <a:pt x="1301799" y="54490"/>
                      <a:pt x="1305464" y="27922"/>
                      <a:pt x="1304547" y="135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22">
                <a:extLst>
                  <a:ext uri="{FF2B5EF4-FFF2-40B4-BE49-F238E27FC236}">
                    <a16:creationId xmlns:a16="http://schemas.microsoft.com/office/drawing/2014/main" xmlns="" id="{D7110721-82A5-4891-BC6A-5E02CE7FA377}"/>
                  </a:ext>
                </a:extLst>
              </p:cNvPr>
              <p:cNvSpPr/>
              <p:nvPr/>
            </p:nvSpPr>
            <p:spPr>
              <a:xfrm>
                <a:off x="6022956" y="4640821"/>
                <a:ext cx="60800" cy="6080"/>
              </a:xfrm>
              <a:custGeom>
                <a:avLst/>
                <a:gdLst>
                  <a:gd name="connsiteX0" fmla="*/ 45807 w 45807"/>
                  <a:gd name="connsiteY0" fmla="*/ 458 h 0"/>
                  <a:gd name="connsiteX1" fmla="*/ 0 w 45807"/>
                  <a:gd name="connsiteY1" fmla="*/ 0 h 0"/>
                  <a:gd name="connsiteX2" fmla="*/ 45807 w 45807"/>
                  <a:gd name="connsiteY2" fmla="*/ 45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07">
                    <a:moveTo>
                      <a:pt x="45807" y="458"/>
                    </a:moveTo>
                    <a:cubicBezTo>
                      <a:pt x="30691" y="4123"/>
                      <a:pt x="15116" y="4581"/>
                      <a:pt x="0" y="0"/>
                    </a:cubicBezTo>
                    <a:cubicBezTo>
                      <a:pt x="15116" y="458"/>
                      <a:pt x="30691" y="458"/>
                      <a:pt x="45807" y="458"/>
                    </a:cubicBezTo>
                    <a:close/>
                  </a:path>
                </a:pathLst>
              </a:custGeom>
              <a:solidFill>
                <a:srgbClr val="C1531C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4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8B16BFF0-114D-46A3-95BF-D55B64434972}"/>
              </a:ext>
            </a:extLst>
          </p:cNvPr>
          <p:cNvSpPr txBox="1"/>
          <p:nvPr/>
        </p:nvSpPr>
        <p:spPr>
          <a:xfrm>
            <a:off x="640095" y="1899353"/>
            <a:ext cx="3259058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endParaRPr lang="ru-RU" altLang="ko-KR" sz="1400" b="1" dirty="0">
              <a:solidFill>
                <a:srgbClr val="C00000"/>
              </a:solidFill>
              <a:cs typeface="Arial" pitchFamily="34" charset="0"/>
            </a:endParaRPr>
          </a:p>
          <a:p>
            <a:r>
              <a:rPr lang="ru-RU" altLang="ko-K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итогам размещение гос. заказа имеется проблема </a:t>
            </a:r>
            <a:r>
              <a:rPr lang="ru-RU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недофинансирования услуг,</a:t>
            </a:r>
            <a:r>
              <a:rPr lang="ru-RU" altLang="ko-K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в особенности</a:t>
            </a:r>
          </a:p>
          <a:p>
            <a:pPr marL="285750" indent="-285750">
              <a:buFontTx/>
              <a:buChar char="-"/>
            </a:pPr>
            <a:r>
              <a:rPr lang="kk-KZ" altLang="ko-K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КДУ</a:t>
            </a:r>
          </a:p>
          <a:p>
            <a:pPr marL="285750" indent="-285750">
              <a:buFontTx/>
              <a:buChar char="-"/>
            </a:pPr>
            <a:r>
              <a:rPr lang="kk-KZ" altLang="ko-K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ПМСП</a:t>
            </a:r>
          </a:p>
          <a:p>
            <a:pPr marL="285750" indent="-285750">
              <a:buFontTx/>
              <a:buChar char="-"/>
            </a:pPr>
            <a:r>
              <a:rPr lang="kk-KZ" altLang="ko-K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Стационарозамещающие услуг</a:t>
            </a:r>
            <a:endParaRPr lang="ru-RU" altLang="ko-K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77CD5D0E-F051-4639-8576-53C25820DE4B}"/>
              </a:ext>
            </a:extLst>
          </p:cNvPr>
          <p:cNvSpPr txBox="1"/>
          <p:nvPr/>
        </p:nvSpPr>
        <p:spPr>
          <a:xfrm>
            <a:off x="4248313" y="1948453"/>
            <a:ext cx="7512033" cy="410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kk-KZ" altLang="ko-K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Увеличение доли услуг по договорам сосиполнения, привлечение новых МО;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kk-KZ" altLang="ko-K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Пациентов, </a:t>
            </a:r>
            <a:r>
              <a:rPr lang="kk-KZ" altLang="ko-K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обратищихся в стационар без показании</a:t>
            </a:r>
            <a:r>
              <a:rPr lang="kk-KZ" altLang="ko-K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проводить по договорам соисполнения прикрепленной поликлиники;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kk-KZ" altLang="ko-K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Проводить </a:t>
            </a:r>
            <a:r>
              <a:rPr lang="kk-KZ" altLang="ko-K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строгий мониторинг обоснованности внещних</a:t>
            </a:r>
            <a:r>
              <a:rPr lang="kk-KZ" altLang="ko-K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направлении на КДУ;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kk-KZ" altLang="ko-K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Свести до </a:t>
            </a:r>
            <a:r>
              <a:rPr lang="kk-KZ" altLang="ko-K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минимума количество дефектов и суммы снятия по дефектам</a:t>
            </a:r>
            <a:r>
              <a:rPr lang="kk-KZ" altLang="ko-K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kk-KZ" altLang="ko-K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Увеличить хозрасчетные поступления за счет расширение и </a:t>
            </a:r>
            <a:r>
              <a:rPr lang="kk-KZ" altLang="ko-K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повышение качества услуг, привлекательного сервиса</a:t>
            </a:r>
            <a:r>
              <a:rPr lang="kk-KZ" altLang="ko-K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kk-KZ" altLang="ko-K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Внедрение чек-апп программ. </a:t>
            </a:r>
          </a:p>
          <a:p>
            <a:pPr marL="342900" indent="-342900">
              <a:buAutoNum type="arabicPeriod"/>
            </a:pPr>
            <a:endParaRPr lang="kk-KZ" altLang="ko-KR" sz="1400" b="1" dirty="0">
              <a:solidFill>
                <a:srgbClr val="C00000"/>
              </a:solidFill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160930" y="1340768"/>
            <a:ext cx="0" cy="5517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0"/>
          <p:cNvCxnSpPr>
            <a:cxnSpLocks/>
          </p:cNvCxnSpPr>
          <p:nvPr/>
        </p:nvCxnSpPr>
        <p:spPr>
          <a:xfrm>
            <a:off x="1331460" y="1731949"/>
            <a:ext cx="282947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组合 15"/>
          <p:cNvGrpSpPr/>
          <p:nvPr/>
        </p:nvGrpSpPr>
        <p:grpSpPr>
          <a:xfrm>
            <a:off x="481827" y="1248709"/>
            <a:ext cx="780665" cy="725644"/>
            <a:chOff x="4197839" y="1097062"/>
            <a:chExt cx="604701" cy="682511"/>
          </a:xfrm>
        </p:grpSpPr>
        <p:grpSp>
          <p:nvGrpSpPr>
            <p:cNvPr id="146" name="组合 16"/>
            <p:cNvGrpSpPr/>
            <p:nvPr/>
          </p:nvGrpSpPr>
          <p:grpSpPr>
            <a:xfrm>
              <a:off x="4197839" y="1097062"/>
              <a:ext cx="604701" cy="682511"/>
              <a:chOff x="3986087" y="699542"/>
              <a:chExt cx="1457136" cy="1644634"/>
            </a:xfrm>
          </p:grpSpPr>
          <p:sp>
            <p:nvSpPr>
              <p:cNvPr id="148" name="Flowchart: Decision 78"/>
              <p:cNvSpPr/>
              <p:nvPr/>
            </p:nvSpPr>
            <p:spPr>
              <a:xfrm>
                <a:off x="3986087" y="968899"/>
                <a:ext cx="1375279" cy="1375277"/>
              </a:xfrm>
              <a:prstGeom prst="flowChartDecision">
                <a:avLst/>
              </a:prstGeom>
              <a:gradFill>
                <a:gsLst>
                  <a:gs pos="35000">
                    <a:srgbClr val="09AEC4"/>
                  </a:gs>
                  <a:gs pos="100000">
                    <a:srgbClr val="45C87C"/>
                  </a:gs>
                </a:gsLst>
                <a:lin ang="18900000" scaled="1"/>
              </a:gra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9AEC4"/>
                  </a:solidFill>
                </a:endParaRPr>
              </a:p>
            </p:txBody>
          </p:sp>
          <p:sp>
            <p:nvSpPr>
              <p:cNvPr id="149" name="Flowchart: Decision 79"/>
              <p:cNvSpPr/>
              <p:nvPr/>
            </p:nvSpPr>
            <p:spPr>
              <a:xfrm>
                <a:off x="4067944" y="699542"/>
                <a:ext cx="1375279" cy="1375279"/>
              </a:xfrm>
              <a:prstGeom prst="flowChartDecision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09AEC4"/>
                  </a:solidFill>
                </a:endParaRPr>
              </a:p>
            </p:txBody>
          </p:sp>
        </p:grpSp>
        <p:sp>
          <p:nvSpPr>
            <p:cNvPr id="147" name="TextBox 12"/>
            <p:cNvSpPr txBox="1"/>
            <p:nvPr/>
          </p:nvSpPr>
          <p:spPr>
            <a:xfrm>
              <a:off x="4310472" y="115146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9AEC4"/>
                  </a:solidFill>
                </a:rPr>
                <a:t>01</a:t>
              </a:r>
              <a:endParaRPr lang="zh-CN" altLang="en-US" sz="2000" b="1" dirty="0">
                <a:solidFill>
                  <a:srgbClr val="09AEC4"/>
                </a:solidFill>
              </a:endParaRPr>
            </a:p>
          </p:txBody>
        </p:sp>
      </p:grpSp>
      <p:sp>
        <p:nvSpPr>
          <p:cNvPr id="15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77CD5D0E-F051-4639-8576-53C25820DE4B}"/>
              </a:ext>
            </a:extLst>
          </p:cNvPr>
          <p:cNvSpPr txBox="1"/>
          <p:nvPr/>
        </p:nvSpPr>
        <p:spPr>
          <a:xfrm>
            <a:off x="1314440" y="1264728"/>
            <a:ext cx="284649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kk-KZ" altLang="ko-K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Проблемный вопрос </a:t>
            </a:r>
            <a:endParaRPr lang="ru-RU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kk-KZ" altLang="ko-KR" sz="1400" b="1" dirty="0">
              <a:solidFill>
                <a:srgbClr val="C00000"/>
              </a:solidFill>
              <a:cs typeface="Arial" pitchFamily="34" charset="0"/>
            </a:endParaRPr>
          </a:p>
        </p:txBody>
      </p:sp>
      <p:cxnSp>
        <p:nvCxnSpPr>
          <p:cNvPr id="157" name="直接连接符 10"/>
          <p:cNvCxnSpPr>
            <a:cxnSpLocks/>
          </p:cNvCxnSpPr>
          <p:nvPr/>
        </p:nvCxnSpPr>
        <p:spPr>
          <a:xfrm>
            <a:off x="5205931" y="1731949"/>
            <a:ext cx="6488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组合 15"/>
          <p:cNvGrpSpPr/>
          <p:nvPr/>
        </p:nvGrpSpPr>
        <p:grpSpPr>
          <a:xfrm>
            <a:off x="4386099" y="1167589"/>
            <a:ext cx="750202" cy="743115"/>
            <a:chOff x="4197839" y="1097062"/>
            <a:chExt cx="604701" cy="682511"/>
          </a:xfrm>
        </p:grpSpPr>
        <p:grpSp>
          <p:nvGrpSpPr>
            <p:cNvPr id="159" name="组合 16"/>
            <p:cNvGrpSpPr/>
            <p:nvPr/>
          </p:nvGrpSpPr>
          <p:grpSpPr>
            <a:xfrm>
              <a:off x="4197839" y="1097062"/>
              <a:ext cx="604701" cy="682511"/>
              <a:chOff x="3986087" y="699542"/>
              <a:chExt cx="1457136" cy="1644634"/>
            </a:xfrm>
          </p:grpSpPr>
          <p:sp>
            <p:nvSpPr>
              <p:cNvPr id="161" name="Flowchart: Decision 78"/>
              <p:cNvSpPr/>
              <p:nvPr/>
            </p:nvSpPr>
            <p:spPr>
              <a:xfrm>
                <a:off x="3986087" y="968899"/>
                <a:ext cx="1375279" cy="1375277"/>
              </a:xfrm>
              <a:prstGeom prst="flowChartDecision">
                <a:avLst/>
              </a:prstGeom>
              <a:gradFill>
                <a:gsLst>
                  <a:gs pos="35000">
                    <a:srgbClr val="09AEC4"/>
                  </a:gs>
                  <a:gs pos="100000">
                    <a:srgbClr val="45C87C"/>
                  </a:gs>
                </a:gsLst>
                <a:lin ang="18900000" scaled="1"/>
              </a:gra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9AEC4"/>
                  </a:solidFill>
                </a:endParaRPr>
              </a:p>
            </p:txBody>
          </p:sp>
          <p:sp>
            <p:nvSpPr>
              <p:cNvPr id="162" name="Flowchart: Decision 79"/>
              <p:cNvSpPr/>
              <p:nvPr/>
            </p:nvSpPr>
            <p:spPr>
              <a:xfrm>
                <a:off x="4067944" y="699542"/>
                <a:ext cx="1375279" cy="1375279"/>
              </a:xfrm>
              <a:prstGeom prst="flowChartDecision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09AEC4"/>
                  </a:solidFill>
                </a:endParaRPr>
              </a:p>
            </p:txBody>
          </p:sp>
        </p:grpSp>
        <p:sp>
          <p:nvSpPr>
            <p:cNvPr id="160" name="TextBox 12"/>
            <p:cNvSpPr txBox="1"/>
            <p:nvPr/>
          </p:nvSpPr>
          <p:spPr>
            <a:xfrm>
              <a:off x="4310472" y="1151468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altLang="zh-CN" sz="2000" b="1" dirty="0">
                  <a:solidFill>
                    <a:srgbClr val="09AEC4"/>
                  </a:solidFill>
                </a:rPr>
                <a:t>02</a:t>
              </a:r>
              <a:endParaRPr lang="zh-CN" altLang="en-US" sz="2000" b="1" dirty="0">
                <a:solidFill>
                  <a:srgbClr val="09AEC4"/>
                </a:solidFill>
              </a:endParaRPr>
            </a:p>
          </p:txBody>
        </p:sp>
      </p:grpSp>
      <p:sp>
        <p:nvSpPr>
          <p:cNvPr id="16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77CD5D0E-F051-4639-8576-53C25820DE4B}"/>
              </a:ext>
            </a:extLst>
          </p:cNvPr>
          <p:cNvSpPr txBox="1"/>
          <p:nvPr/>
        </p:nvSpPr>
        <p:spPr>
          <a:xfrm>
            <a:off x="5240196" y="1264728"/>
            <a:ext cx="284649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kk-KZ" altLang="ko-K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Пути решения </a:t>
            </a:r>
            <a:endParaRPr lang="ru-RU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kk-KZ" altLang="ko-KR" sz="14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42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8195CE6D-D96B-410F-86A2-1A76A850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52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629" y="5938083"/>
            <a:ext cx="448103" cy="35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569" y="4780937"/>
            <a:ext cx="602911" cy="60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6" y="5193511"/>
            <a:ext cx="377022" cy="37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9" b="14683"/>
          <a:stretch/>
        </p:blipFill>
        <p:spPr bwMode="auto">
          <a:xfrm>
            <a:off x="773277" y="4462010"/>
            <a:ext cx="415337" cy="24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135" y="6329426"/>
            <a:ext cx="393149" cy="39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Google Shape;216;p19"/>
          <p:cNvSpPr/>
          <p:nvPr/>
        </p:nvSpPr>
        <p:spPr>
          <a:xfrm>
            <a:off x="0" y="0"/>
            <a:ext cx="12192000" cy="967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6" name="Picture 4" descr="Городская клиническая больница №5 г. Алматы – График приема гражда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68" y="1667982"/>
            <a:ext cx="29813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4906" y="34376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Структура больницы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274858" y="12341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1427258" y="13865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Заголовок 2"/>
          <p:cNvSpPr txBox="1">
            <a:spLocks/>
          </p:cNvSpPr>
          <p:nvPr/>
        </p:nvSpPr>
        <p:spPr>
          <a:xfrm>
            <a:off x="964906" y="3641294"/>
            <a:ext cx="4409190" cy="5993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49 980 человек</a:t>
            </a:r>
          </a:p>
        </p:txBody>
      </p:sp>
      <p:sp>
        <p:nvSpPr>
          <p:cNvPr id="49" name="Snip Single Corner Rectangle 64"/>
          <p:cNvSpPr/>
          <p:nvPr/>
        </p:nvSpPr>
        <p:spPr>
          <a:xfrm flipH="1">
            <a:off x="9107106" y="3118759"/>
            <a:ext cx="2407136" cy="250743"/>
          </a:xfrm>
          <a:prstGeom prst="snip1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CREATIVE SOLUTIONS</a:t>
            </a:r>
          </a:p>
        </p:txBody>
      </p:sp>
      <p:sp>
        <p:nvSpPr>
          <p:cNvPr id="51" name="Snip Single Corner Rectangle 65"/>
          <p:cNvSpPr/>
          <p:nvPr/>
        </p:nvSpPr>
        <p:spPr>
          <a:xfrm flipH="1">
            <a:off x="1804426" y="3116798"/>
            <a:ext cx="2407136" cy="250743"/>
          </a:xfrm>
          <a:prstGeom prst="snip1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4008" rtlCol="0" anchor="ctr"/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WORLDWIDE BUSINESS</a:t>
            </a:r>
          </a:p>
        </p:txBody>
      </p:sp>
      <p:grpSp>
        <p:nvGrpSpPr>
          <p:cNvPr id="53" name="Group 40"/>
          <p:cNvGrpSpPr/>
          <p:nvPr/>
        </p:nvGrpSpPr>
        <p:grpSpPr>
          <a:xfrm>
            <a:off x="7176165" y="1271256"/>
            <a:ext cx="4457700" cy="2392124"/>
            <a:chOff x="4322543" y="1438589"/>
            <a:chExt cx="4051519" cy="2747890"/>
          </a:xfrm>
        </p:grpSpPr>
        <p:sp>
          <p:nvSpPr>
            <p:cNvPr id="56" name="Snip Single Corner Rectangle 27"/>
            <p:cNvSpPr/>
            <p:nvPr/>
          </p:nvSpPr>
          <p:spPr>
            <a:xfrm>
              <a:off x="4322543" y="1438589"/>
              <a:ext cx="4051519" cy="2746157"/>
            </a:xfrm>
            <a:prstGeom prst="snip1Rect">
              <a:avLst/>
            </a:prstGeom>
            <a:blipFill>
              <a:blip r:embed="rId9" cstate="print"/>
              <a:stretch>
                <a:fillRect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7" name="Group 36"/>
            <p:cNvGrpSpPr/>
            <p:nvPr/>
          </p:nvGrpSpPr>
          <p:grpSpPr>
            <a:xfrm>
              <a:off x="4322543" y="4138220"/>
              <a:ext cx="4051518" cy="48259"/>
              <a:chOff x="4322543" y="4131077"/>
              <a:chExt cx="4051518" cy="48259"/>
            </a:xfrm>
          </p:grpSpPr>
          <p:sp>
            <p:nvSpPr>
              <p:cNvPr id="61" name="Rectangle 39"/>
              <p:cNvSpPr/>
              <p:nvPr/>
            </p:nvSpPr>
            <p:spPr>
              <a:xfrm>
                <a:off x="4322543" y="4131077"/>
                <a:ext cx="1363279" cy="4825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40"/>
              <p:cNvSpPr/>
              <p:nvPr/>
            </p:nvSpPr>
            <p:spPr>
              <a:xfrm>
                <a:off x="5685822" y="4131077"/>
                <a:ext cx="1363279" cy="4825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41"/>
              <p:cNvSpPr/>
              <p:nvPr/>
            </p:nvSpPr>
            <p:spPr>
              <a:xfrm>
                <a:off x="7010782" y="4131077"/>
                <a:ext cx="1363279" cy="482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6" name="Group 40"/>
          <p:cNvGrpSpPr/>
          <p:nvPr/>
        </p:nvGrpSpPr>
        <p:grpSpPr>
          <a:xfrm>
            <a:off x="1287815" y="1308790"/>
            <a:ext cx="3920429" cy="2401845"/>
            <a:chOff x="4322542" y="1427420"/>
            <a:chExt cx="4051521" cy="2759059"/>
          </a:xfrm>
        </p:grpSpPr>
        <p:sp>
          <p:nvSpPr>
            <p:cNvPr id="73" name="Snip Single Corner Rectangle 48"/>
            <p:cNvSpPr/>
            <p:nvPr/>
          </p:nvSpPr>
          <p:spPr>
            <a:xfrm>
              <a:off x="4322543" y="1438589"/>
              <a:ext cx="4051519" cy="2746157"/>
            </a:xfrm>
            <a:prstGeom prst="snip1Rect">
              <a:avLst/>
            </a:prstGeom>
            <a:blipFill>
              <a:blip r:embed="rId9" cstate="print"/>
              <a:stretch>
                <a:fillRect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6" name="Group 50"/>
            <p:cNvGrpSpPr/>
            <p:nvPr/>
          </p:nvGrpSpPr>
          <p:grpSpPr>
            <a:xfrm>
              <a:off x="4322542" y="4138220"/>
              <a:ext cx="4051519" cy="48259"/>
              <a:chOff x="4322542" y="4131077"/>
              <a:chExt cx="4051519" cy="48259"/>
            </a:xfrm>
          </p:grpSpPr>
          <p:sp>
            <p:nvSpPr>
              <p:cNvPr id="78" name="Rectangle 51"/>
              <p:cNvSpPr/>
              <p:nvPr/>
            </p:nvSpPr>
            <p:spPr>
              <a:xfrm>
                <a:off x="4322542" y="4131077"/>
                <a:ext cx="1363278" cy="4825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52"/>
              <p:cNvSpPr/>
              <p:nvPr/>
            </p:nvSpPr>
            <p:spPr>
              <a:xfrm>
                <a:off x="5685822" y="4131077"/>
                <a:ext cx="1363279" cy="4825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53"/>
              <p:cNvSpPr/>
              <p:nvPr/>
            </p:nvSpPr>
            <p:spPr>
              <a:xfrm>
                <a:off x="7010782" y="4131077"/>
                <a:ext cx="1363279" cy="482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7" name="Right Triangle 49"/>
            <p:cNvSpPr/>
            <p:nvPr/>
          </p:nvSpPr>
          <p:spPr>
            <a:xfrm rot="10800000">
              <a:off x="8086028" y="1427420"/>
              <a:ext cx="288035" cy="28803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53" y="1318512"/>
            <a:ext cx="3901889" cy="23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 descr="C:\Users\user\Desktop\журналы гкб 5\фото фойе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b="5034"/>
          <a:stretch/>
        </p:blipFill>
        <p:spPr bwMode="auto">
          <a:xfrm>
            <a:off x="7199259" y="1277473"/>
            <a:ext cx="4438462" cy="23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ight Triangle 31"/>
          <p:cNvSpPr/>
          <p:nvPr/>
        </p:nvSpPr>
        <p:spPr>
          <a:xfrm rot="10800000">
            <a:off x="11388870" y="1278971"/>
            <a:ext cx="250743" cy="25074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ight Triangle 31"/>
          <p:cNvSpPr/>
          <p:nvPr/>
        </p:nvSpPr>
        <p:spPr>
          <a:xfrm rot="10800000">
            <a:off x="4957501" y="1318513"/>
            <a:ext cx="250743" cy="250743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Заголовок 2"/>
          <p:cNvSpPr txBox="1">
            <a:spLocks/>
          </p:cNvSpPr>
          <p:nvPr/>
        </p:nvSpPr>
        <p:spPr>
          <a:xfrm>
            <a:off x="7873175" y="3585686"/>
            <a:ext cx="3119108" cy="59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 на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  коек</a:t>
            </a:r>
          </a:p>
        </p:txBody>
      </p:sp>
      <p:cxnSp>
        <p:nvCxnSpPr>
          <p:cNvPr id="43" name="Straight Connector 32"/>
          <p:cNvCxnSpPr/>
          <p:nvPr/>
        </p:nvCxnSpPr>
        <p:spPr>
          <a:xfrm flipH="1">
            <a:off x="7748425" y="4133787"/>
            <a:ext cx="4050702" cy="1126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4" descr="Городская клиническая больница №5 г. Алматы – График приема гражда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Connector 32"/>
          <p:cNvCxnSpPr>
            <a:cxnSpLocks/>
          </p:cNvCxnSpPr>
          <p:nvPr/>
        </p:nvCxnSpPr>
        <p:spPr>
          <a:xfrm flipH="1" flipV="1">
            <a:off x="1327669" y="4119178"/>
            <a:ext cx="3880573" cy="1460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38"/>
          <p:cNvSpPr>
            <a:spLocks noChangeArrowheads="1"/>
          </p:cNvSpPr>
          <p:nvPr/>
        </p:nvSpPr>
        <p:spPr bwMode="auto">
          <a:xfrm>
            <a:off x="6932340" y="4151077"/>
            <a:ext cx="5480620" cy="567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FontAwesome"/>
                <a:cs typeface="FontAwesome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FontAwesome"/>
                <a:cs typeface="FontAwesome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FontAwesome"/>
                <a:cs typeface="FontAwesome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FontAwesome"/>
                <a:cs typeface="FontAwesome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FontAwesome"/>
                <a:cs typeface="FontAwesome"/>
              </a:defRPr>
            </a:lvl9pPr>
          </a:lstStyle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Приемный покой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Научно-клинический центр детской оториноларингологии;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реабилитации и восстановительного лечения;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FESS хирургии, отделения оториноларингологии;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Отделение челюстно-лицевой хирургии, стоматология;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Цифровое рентген отделение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реанимации и интенсивной терапии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200000"/>
              </a:lnSpc>
            </a:pPr>
            <a:endParaRPr lang="ru-RU" altLang="ru-RU" dirty="0"/>
          </a:p>
          <a:p>
            <a:pPr>
              <a:lnSpc>
                <a:spcPct val="200000"/>
              </a:lnSpc>
            </a:pPr>
            <a:endParaRPr lang="ru-RU" altLang="ru-RU" dirty="0"/>
          </a:p>
          <a:p>
            <a:pPr>
              <a:lnSpc>
                <a:spcPct val="200000"/>
              </a:lnSpc>
            </a:pPr>
            <a:r>
              <a:rPr lang="ru-RU" altLang="ru-RU" dirty="0"/>
              <a:t/>
            </a:r>
            <a:br>
              <a:rPr lang="ru-RU" altLang="ru-RU" dirty="0"/>
            </a:br>
            <a:endParaRPr lang="ru-RU" altLang="ru-RU" dirty="0"/>
          </a:p>
          <a:p>
            <a:pPr>
              <a:lnSpc>
                <a:spcPct val="200000"/>
              </a:lnSpc>
            </a:pPr>
            <a:endParaRPr lang="ru-RU" altLang="ru-RU" dirty="0"/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75" y="4119178"/>
            <a:ext cx="456430" cy="25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24" y="5329077"/>
            <a:ext cx="419016" cy="2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5" b="11346"/>
          <a:stretch>
            <a:fillRect/>
          </a:stretch>
        </p:blipFill>
        <p:spPr bwMode="auto">
          <a:xfrm>
            <a:off x="812791" y="4862393"/>
            <a:ext cx="426042" cy="18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12" y="4572597"/>
            <a:ext cx="518573" cy="27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170085" y="4184139"/>
            <a:ext cx="4936547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Сурдо-фониатрический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центр;</a:t>
            </a:r>
          </a:p>
          <a:p>
            <a:pPr marL="285750" indent="-285750"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амбулаторного лекарственного обеспечения;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амбулаторной и дневной реабилитации </a:t>
            </a:r>
          </a:p>
          <a:p>
            <a:pPr marL="285750" lvl="0" indent="-285750"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Клинико-диагностическая лаборатория с стандартом </a:t>
            </a:r>
            <a:r>
              <a:rPr lang="kk-KZ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ИСО</a:t>
            </a:r>
          </a:p>
          <a:p>
            <a:pPr marL="285750" lvl="0" indent="-285750"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Комфортабельные палаты для дневного пребывания</a:t>
            </a:r>
          </a:p>
          <a:p>
            <a:pPr marL="285750" lvl="0" indent="-285750"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Клинико-диагностическое отделения</a:t>
            </a:r>
          </a:p>
          <a:p>
            <a:pPr marL="285750" lvl="0" indent="-285750"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гериатрии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250000"/>
              </a:lnSpc>
            </a:pPr>
            <a:endParaRPr lang="en-US" alt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2" y="5607792"/>
            <a:ext cx="351482" cy="35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26" y="6033810"/>
            <a:ext cx="285282" cy="28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노인 환자를 돌보는 여성 의사의 벡터 요양원에 대한 스톡 벡터 아트 및 기타 이미지 - 요양원, 메디케어, 노인 - iStoc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1" y="6359451"/>
            <a:ext cx="331584" cy="33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13" descr="Вызвать врача на дом или записаться в поликлинику можно с помощью чат-бота  | Раменское - последние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66" y="4144793"/>
            <a:ext cx="481966" cy="3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77" y="5626769"/>
            <a:ext cx="309606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096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946D11-D6D4-4842-B1A7-D0494CF4F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424" y="18399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Спасибо за </a:t>
            </a:r>
          </a:p>
          <a:p>
            <a:pPr algn="ctr"/>
            <a:r>
              <a:rPr lang="kk-KZ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внимание!</a:t>
            </a:r>
            <a:endParaRPr lang="ru-RU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88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216;p19"/>
          <p:cNvSpPr/>
          <p:nvPr/>
        </p:nvSpPr>
        <p:spPr>
          <a:xfrm>
            <a:off x="0" y="0"/>
            <a:ext cx="12192000" cy="967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158737" y="2636912"/>
            <a:ext cx="52811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TextBox 25"/>
          <p:cNvSpPr txBox="1"/>
          <p:nvPr/>
        </p:nvSpPr>
        <p:spPr>
          <a:xfrm>
            <a:off x="4115780" y="910797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гос.заказа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4 года, в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тнг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7408" y="325347"/>
            <a:ext cx="3554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Финансовые показатели 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81E8C78-9794-4EFE-887B-76AF8664C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pic>
        <p:nvPicPr>
          <p:cNvPr id="8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2BCD8341-4BAD-413D-90AA-81467C5B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922383"/>
              </p:ext>
            </p:extLst>
          </p:nvPr>
        </p:nvGraphicFramePr>
        <p:xfrm>
          <a:off x="907966" y="1280129"/>
          <a:ext cx="10736108" cy="5021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0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78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95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714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862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МП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2020 г.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2021 г.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2022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2023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211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помощь ОСМС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716 105 117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1 077 463 203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215 817 979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215 817 979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211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помощь ГОБМП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396 356 043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130 263 017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187 039 787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187 039 787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4211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Приемный покой ОСМС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187 269 754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194 940 037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194 105 093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164 105 093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4211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Приемный покой ГОБМП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16 804 589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33 568 177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33 568 177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6691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ВТМУ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469 786 278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651 295 305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861 065 101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861 065 101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6691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Стационарозамещающая помощь ОСМС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95 560 042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114 421 224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127 919 765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127 919 765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431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Стационарозамещающая помощь ГОБМП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266 652 657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289 921 159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314 446 518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188 667 911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6691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Клинико-диагностические</a:t>
                      </a:r>
                      <a:r>
                        <a:rPr lang="kk-KZ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услуги  ОСМС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305 749 440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341 864 815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476 986 740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419 052 573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431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Клинико-диагностические</a:t>
                      </a:r>
                      <a:r>
                        <a:rPr lang="kk-KZ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услуги  ГОБМП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66 933 087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68 063 642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/>
                        <a:t>       109 642 419</a:t>
                      </a:r>
                      <a:endParaRPr lang="ru-RU" sz="1400" b="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      145 845 749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431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Амбулаторно – поликлиническая помощь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717 222 783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776 164 423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883 937 970,28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875282604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6691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Скорая помощь 4 категория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22 268 523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23 311 173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24 457 963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20 554 949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6691"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Школьная медицна 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24 020 665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29 983 541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43 860 448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15 688 779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6691"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Реабилитация АПП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368 063 116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349 268 093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64 139 484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102 623 175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6691"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Реабилитация</a:t>
                      </a:r>
                      <a:r>
                        <a:rPr lang="kk-KZ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СЗТ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121 912 858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64 868 640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62 843 976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60 000 000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6691"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Реабилитация КС 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229 303 807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149 315 808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172 357 807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206 134 544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1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ОБЩЕЕ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3 987 204 170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4 277 948 669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4 772 189 227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4 623 366 186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BE099D2-07DD-4DCF-9B82-885D7F49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36" name="Google Shape;216;p19"/>
          <p:cNvSpPr/>
          <p:nvPr/>
        </p:nvSpPr>
        <p:spPr>
          <a:xfrm>
            <a:off x="0" y="0"/>
            <a:ext cx="12192000" cy="967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158737" y="2636912"/>
            <a:ext cx="52811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TextBox 25"/>
          <p:cNvSpPr txBox="1"/>
          <p:nvPr/>
        </p:nvSpPr>
        <p:spPr>
          <a:xfrm>
            <a:off x="3143672" y="90872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государственного заказа за 2022 год</a:t>
            </a:r>
            <a:br>
              <a:rPr lang="ru-RU" sz="1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5400" y="285472"/>
            <a:ext cx="3554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Финансовые показатели 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929950"/>
              </p:ext>
            </p:extLst>
          </p:nvPr>
        </p:nvGraphicFramePr>
        <p:xfrm>
          <a:off x="839416" y="1300252"/>
          <a:ext cx="10729192" cy="52722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383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08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80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80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80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59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8447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Годовой план,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тенге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Выполнение по факту, тенге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kk-K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Сумма снятии по дефектам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64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СМП ОСМС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215 817 979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215 817 979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9 885 875,41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43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СМП ГОБМП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187 039 787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187 039 787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3 616 478,18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ВТМУ ОСМС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861 065 101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861 065 101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Приемный покой ГОБМП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33 568 177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33 568 177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Приемный покой ОСМС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194 105 093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194 105 093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Дневной стационар ОСМС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127 919 765 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127 919 765 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Дневной стационар ГОБМП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314 446 518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314 446 518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208 621,28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Реабилитация КС  ОСМС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172 357 807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172 357 807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1 979 861,84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Реабилитация ДС  ОСМС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62 843 976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62 843 976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Реабилитация АПП ОСМС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64 139 484 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64 139 484 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АПП ГОБМП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883 937 970,28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883 937 970,28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КДУ ОСМС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476 986 740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476 986 740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908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  <a:r>
                        <a:rPr lang="kk-K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kk-K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КДУ ГОБМП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109 642 419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109 642 419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kk-K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Скорая 4 категории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24 457 963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24 457 963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kk-K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Школьная медицина</a:t>
                      </a:r>
                      <a:r>
                        <a:rPr lang="kk-KZ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43 860 448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43 860 448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ИТОГО ГОБМП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1 528 634 871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1 528 634 871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1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1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687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ИТОГО ОСМС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3 243 554 356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1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3 243 554 356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1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1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31711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ИТОГО  ОБЩЕЕ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4 772 189 227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4 772 189 227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16 599 057,2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pic>
        <p:nvPicPr>
          <p:cNvPr id="9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F9A4E587-3876-417B-8D56-159D87CD5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66597F90-1671-494C-8C9A-2303155F02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36" name="Google Shape;216;p19"/>
          <p:cNvSpPr/>
          <p:nvPr/>
        </p:nvSpPr>
        <p:spPr>
          <a:xfrm>
            <a:off x="0" y="0"/>
            <a:ext cx="12192000" cy="967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-168696" y="5718962"/>
            <a:ext cx="52811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8434" y="287763"/>
            <a:ext cx="3355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Обучение сотрудников 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31171" r="5873" b="38095"/>
          <a:stretch/>
        </p:blipFill>
        <p:spPr bwMode="auto">
          <a:xfrm>
            <a:off x="4701555" y="1012411"/>
            <a:ext cx="2474565" cy="187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直接连接符 1"/>
          <p:cNvCxnSpPr/>
          <p:nvPr/>
        </p:nvCxnSpPr>
        <p:spPr>
          <a:xfrm>
            <a:off x="987747" y="1127708"/>
            <a:ext cx="0" cy="51435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lowchart: Decision 78"/>
          <p:cNvSpPr/>
          <p:nvPr/>
        </p:nvSpPr>
        <p:spPr>
          <a:xfrm>
            <a:off x="305789" y="2763354"/>
            <a:ext cx="1375279" cy="1375279"/>
          </a:xfrm>
          <a:prstGeom prst="flowChartDecision">
            <a:avLst/>
          </a:prstGeom>
          <a:gradFill flip="none" rotWithShape="1">
            <a:gsLst>
              <a:gs pos="35000">
                <a:srgbClr val="09AEC4"/>
              </a:gs>
              <a:gs pos="100000">
                <a:srgbClr val="45C87C"/>
              </a:gs>
            </a:gsLst>
            <a:lin ang="18900000" scaled="1"/>
            <a:tileRect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lowchart: Decision 79"/>
          <p:cNvSpPr/>
          <p:nvPr/>
        </p:nvSpPr>
        <p:spPr>
          <a:xfrm>
            <a:off x="305789" y="2973634"/>
            <a:ext cx="1375279" cy="1375279"/>
          </a:xfrm>
          <a:prstGeom prst="flowChartDecisi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/>
          <p:cNvSpPr txBox="1"/>
          <p:nvPr/>
        </p:nvSpPr>
        <p:spPr>
          <a:xfrm>
            <a:off x="1783224" y="4330727"/>
            <a:ext cx="5305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7 – администрация (87,5 %)</a:t>
            </a:r>
            <a:endParaRPr lang="ru-RU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39"/>
          <p:cNvSpPr txBox="1"/>
          <p:nvPr/>
        </p:nvSpPr>
        <p:spPr>
          <a:xfrm>
            <a:off x="1783224" y="5013326"/>
            <a:ext cx="5305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224 – врачей ( 98,6 %) </a:t>
            </a:r>
          </a:p>
        </p:txBody>
      </p:sp>
      <p:sp>
        <p:nvSpPr>
          <p:cNvPr id="55" name="TextBox 43"/>
          <p:cNvSpPr txBox="1"/>
          <p:nvPr/>
        </p:nvSpPr>
        <p:spPr>
          <a:xfrm>
            <a:off x="1783224" y="5687221"/>
            <a:ext cx="5305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192 – медсестер (55,5 %)</a:t>
            </a:r>
            <a:endParaRPr lang="ru-RU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8" name="直接连接符 10"/>
          <p:cNvCxnSpPr/>
          <p:nvPr/>
        </p:nvCxnSpPr>
        <p:spPr>
          <a:xfrm>
            <a:off x="1855232" y="4854036"/>
            <a:ext cx="21415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11"/>
          <p:cNvCxnSpPr/>
          <p:nvPr/>
        </p:nvCxnSpPr>
        <p:spPr>
          <a:xfrm>
            <a:off x="1855232" y="5521157"/>
            <a:ext cx="2141556" cy="856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15"/>
          <p:cNvGrpSpPr/>
          <p:nvPr/>
        </p:nvGrpSpPr>
        <p:grpSpPr>
          <a:xfrm>
            <a:off x="1214583" y="4196041"/>
            <a:ext cx="570731" cy="657995"/>
            <a:chOff x="4231809" y="1009798"/>
            <a:chExt cx="570731" cy="657995"/>
          </a:xfrm>
        </p:grpSpPr>
        <p:grpSp>
          <p:nvGrpSpPr>
            <p:cNvPr id="64" name="组合 16"/>
            <p:cNvGrpSpPr/>
            <p:nvPr/>
          </p:nvGrpSpPr>
          <p:grpSpPr>
            <a:xfrm>
              <a:off x="4231809" y="1009798"/>
              <a:ext cx="570731" cy="657995"/>
              <a:chOff x="4067944" y="489262"/>
              <a:chExt cx="1375279" cy="1585559"/>
            </a:xfrm>
          </p:grpSpPr>
          <p:sp>
            <p:nvSpPr>
              <p:cNvPr id="66" name="Flowchart: Decision 78"/>
              <p:cNvSpPr/>
              <p:nvPr/>
            </p:nvSpPr>
            <p:spPr>
              <a:xfrm>
                <a:off x="4067944" y="489262"/>
                <a:ext cx="1375279" cy="1375279"/>
              </a:xfrm>
              <a:prstGeom prst="flowChartDecision">
                <a:avLst/>
              </a:prstGeom>
              <a:gradFill>
                <a:gsLst>
                  <a:gs pos="35000">
                    <a:srgbClr val="09AEC4"/>
                  </a:gs>
                  <a:gs pos="100000">
                    <a:srgbClr val="45C87C"/>
                  </a:gs>
                </a:gsLst>
                <a:lin ang="18900000" scaled="1"/>
              </a:gra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9AEC4"/>
                  </a:solidFill>
                </a:endParaRPr>
              </a:p>
            </p:txBody>
          </p:sp>
          <p:sp>
            <p:nvSpPr>
              <p:cNvPr id="67" name="Flowchart: Decision 79"/>
              <p:cNvSpPr/>
              <p:nvPr/>
            </p:nvSpPr>
            <p:spPr>
              <a:xfrm>
                <a:off x="4067944" y="699542"/>
                <a:ext cx="1375279" cy="1375279"/>
              </a:xfrm>
              <a:prstGeom prst="flowChartDecision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09AEC4"/>
                  </a:solidFill>
                </a:endParaRPr>
              </a:p>
            </p:txBody>
          </p:sp>
        </p:grpSp>
        <p:sp>
          <p:nvSpPr>
            <p:cNvPr id="65" name="TextBox 12"/>
            <p:cNvSpPr txBox="1"/>
            <p:nvPr/>
          </p:nvSpPr>
          <p:spPr>
            <a:xfrm>
              <a:off x="4310472" y="115146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9AEC4"/>
                  </a:solidFill>
                </a:rPr>
                <a:t>01</a:t>
              </a:r>
              <a:endParaRPr lang="zh-CN" altLang="en-US" sz="2000" b="1" dirty="0">
                <a:solidFill>
                  <a:srgbClr val="09AEC4"/>
                </a:solidFill>
              </a:endParaRPr>
            </a:p>
          </p:txBody>
        </p:sp>
      </p:grpSp>
      <p:grpSp>
        <p:nvGrpSpPr>
          <p:cNvPr id="68" name="组合 20"/>
          <p:cNvGrpSpPr/>
          <p:nvPr/>
        </p:nvGrpSpPr>
        <p:grpSpPr>
          <a:xfrm>
            <a:off x="1214583" y="4878640"/>
            <a:ext cx="570731" cy="657995"/>
            <a:chOff x="4231809" y="1692397"/>
            <a:chExt cx="570731" cy="657995"/>
          </a:xfrm>
        </p:grpSpPr>
        <p:grpSp>
          <p:nvGrpSpPr>
            <p:cNvPr id="69" name="组合 21"/>
            <p:cNvGrpSpPr/>
            <p:nvPr/>
          </p:nvGrpSpPr>
          <p:grpSpPr>
            <a:xfrm>
              <a:off x="4231809" y="1692397"/>
              <a:ext cx="570731" cy="657995"/>
              <a:chOff x="4067944" y="489262"/>
              <a:chExt cx="1375279" cy="1585559"/>
            </a:xfrm>
          </p:grpSpPr>
          <p:sp>
            <p:nvSpPr>
              <p:cNvPr id="71" name="Flowchart: Decision 78"/>
              <p:cNvSpPr/>
              <p:nvPr/>
            </p:nvSpPr>
            <p:spPr>
              <a:xfrm>
                <a:off x="4067944" y="489262"/>
                <a:ext cx="1375279" cy="1375279"/>
              </a:xfrm>
              <a:prstGeom prst="flowChartDecision">
                <a:avLst/>
              </a:prstGeom>
              <a:gradFill>
                <a:gsLst>
                  <a:gs pos="35000">
                    <a:srgbClr val="09AEC4"/>
                  </a:gs>
                  <a:gs pos="100000">
                    <a:srgbClr val="45C87C"/>
                  </a:gs>
                </a:gsLst>
                <a:lin ang="18900000" scaled="1"/>
              </a:gra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9AEC4"/>
                  </a:solidFill>
                </a:endParaRPr>
              </a:p>
            </p:txBody>
          </p:sp>
          <p:sp>
            <p:nvSpPr>
              <p:cNvPr id="72" name="Flowchart: Decision 79"/>
              <p:cNvSpPr/>
              <p:nvPr/>
            </p:nvSpPr>
            <p:spPr>
              <a:xfrm>
                <a:off x="4067944" y="699542"/>
                <a:ext cx="1375279" cy="1375279"/>
              </a:xfrm>
              <a:prstGeom prst="flowChartDecision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9AEC4"/>
                  </a:solidFill>
                </a:endParaRPr>
              </a:p>
            </p:txBody>
          </p:sp>
        </p:grpSp>
        <p:sp>
          <p:nvSpPr>
            <p:cNvPr id="70" name="TextBox 61"/>
            <p:cNvSpPr txBox="1"/>
            <p:nvPr/>
          </p:nvSpPr>
          <p:spPr>
            <a:xfrm>
              <a:off x="4310472" y="1855545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9AEC4"/>
                  </a:solidFill>
                </a:rPr>
                <a:t>02</a:t>
              </a:r>
              <a:endParaRPr lang="zh-CN" altLang="en-US" sz="2000" b="1" dirty="0">
                <a:solidFill>
                  <a:srgbClr val="09AEC4"/>
                </a:solidFill>
              </a:endParaRPr>
            </a:p>
          </p:txBody>
        </p:sp>
      </p:grpSp>
      <p:grpSp>
        <p:nvGrpSpPr>
          <p:cNvPr id="73" name="组合 25"/>
          <p:cNvGrpSpPr/>
          <p:nvPr/>
        </p:nvGrpSpPr>
        <p:grpSpPr>
          <a:xfrm>
            <a:off x="1214583" y="5552535"/>
            <a:ext cx="570731" cy="657995"/>
            <a:chOff x="4231809" y="2366292"/>
            <a:chExt cx="570731" cy="657995"/>
          </a:xfrm>
        </p:grpSpPr>
        <p:grpSp>
          <p:nvGrpSpPr>
            <p:cNvPr id="74" name="组合 26"/>
            <p:cNvGrpSpPr/>
            <p:nvPr/>
          </p:nvGrpSpPr>
          <p:grpSpPr>
            <a:xfrm>
              <a:off x="4231809" y="2366292"/>
              <a:ext cx="570731" cy="657995"/>
              <a:chOff x="4067944" y="489262"/>
              <a:chExt cx="1375279" cy="1585559"/>
            </a:xfrm>
          </p:grpSpPr>
          <p:sp>
            <p:nvSpPr>
              <p:cNvPr id="76" name="Flowchart: Decision 78"/>
              <p:cNvSpPr/>
              <p:nvPr/>
            </p:nvSpPr>
            <p:spPr>
              <a:xfrm>
                <a:off x="4067944" y="489262"/>
                <a:ext cx="1375279" cy="1375279"/>
              </a:xfrm>
              <a:prstGeom prst="flowChartDecision">
                <a:avLst/>
              </a:prstGeom>
              <a:gradFill>
                <a:gsLst>
                  <a:gs pos="35000">
                    <a:srgbClr val="09AEC4"/>
                  </a:gs>
                  <a:gs pos="100000">
                    <a:srgbClr val="45C87C"/>
                  </a:gs>
                </a:gsLst>
                <a:lin ang="18900000" scaled="1"/>
              </a:gra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9AEC4"/>
                  </a:solidFill>
                </a:endParaRPr>
              </a:p>
            </p:txBody>
          </p:sp>
          <p:sp>
            <p:nvSpPr>
              <p:cNvPr id="77" name="Flowchart: Decision 79"/>
              <p:cNvSpPr/>
              <p:nvPr/>
            </p:nvSpPr>
            <p:spPr>
              <a:xfrm>
                <a:off x="4067944" y="699542"/>
                <a:ext cx="1375279" cy="1375279"/>
              </a:xfrm>
              <a:prstGeom prst="flowChartDecision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9AEC4"/>
                  </a:solidFill>
                </a:endParaRPr>
              </a:p>
            </p:txBody>
          </p:sp>
        </p:grpSp>
        <p:sp>
          <p:nvSpPr>
            <p:cNvPr id="75" name="TextBox 63"/>
            <p:cNvSpPr txBox="1"/>
            <p:nvPr/>
          </p:nvSpPr>
          <p:spPr>
            <a:xfrm>
              <a:off x="4310472" y="2531445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9AEC4"/>
                  </a:solidFill>
                </a:rPr>
                <a:t>03</a:t>
              </a:r>
              <a:endParaRPr lang="zh-CN" altLang="en-US" sz="2000" b="1" dirty="0">
                <a:solidFill>
                  <a:srgbClr val="09AEC4"/>
                </a:solidFill>
              </a:endParaRPr>
            </a:p>
          </p:txBody>
        </p:sp>
      </p:grpSp>
      <p:pic>
        <p:nvPicPr>
          <p:cNvPr id="1032" name="Picture 8" descr="Онлайн обучение Образование PNG скачать бесплатно | PNG Ar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" y="3142041"/>
            <a:ext cx="1893575" cy="12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1686680" y="1760050"/>
            <a:ext cx="2879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Обучено 423 сотрудников  (80 %) </a:t>
            </a:r>
            <a:endParaRPr lang="ru-RU" altLang="zh-CN" sz="9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4" name="直接连接符 10"/>
          <p:cNvCxnSpPr/>
          <p:nvPr/>
        </p:nvCxnSpPr>
        <p:spPr>
          <a:xfrm>
            <a:off x="1567200" y="2268257"/>
            <a:ext cx="21415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组合 15"/>
          <p:cNvGrpSpPr/>
          <p:nvPr/>
        </p:nvGrpSpPr>
        <p:grpSpPr>
          <a:xfrm>
            <a:off x="1043688" y="1800819"/>
            <a:ext cx="604701" cy="682511"/>
            <a:chOff x="4197839" y="1097062"/>
            <a:chExt cx="604701" cy="682511"/>
          </a:xfrm>
        </p:grpSpPr>
        <p:grpSp>
          <p:nvGrpSpPr>
            <p:cNvPr id="96" name="组合 16"/>
            <p:cNvGrpSpPr/>
            <p:nvPr/>
          </p:nvGrpSpPr>
          <p:grpSpPr>
            <a:xfrm>
              <a:off x="4197839" y="1097062"/>
              <a:ext cx="604701" cy="682511"/>
              <a:chOff x="3986087" y="699542"/>
              <a:chExt cx="1457136" cy="1644634"/>
            </a:xfrm>
          </p:grpSpPr>
          <p:sp>
            <p:nvSpPr>
              <p:cNvPr id="98" name="Flowchart: Decision 78"/>
              <p:cNvSpPr/>
              <p:nvPr/>
            </p:nvSpPr>
            <p:spPr>
              <a:xfrm>
                <a:off x="3986087" y="968899"/>
                <a:ext cx="1375279" cy="1375277"/>
              </a:xfrm>
              <a:prstGeom prst="flowChartDecision">
                <a:avLst/>
              </a:prstGeom>
              <a:gradFill>
                <a:gsLst>
                  <a:gs pos="35000">
                    <a:srgbClr val="09AEC4"/>
                  </a:gs>
                  <a:gs pos="100000">
                    <a:srgbClr val="45C87C"/>
                  </a:gs>
                </a:gsLst>
                <a:lin ang="18900000" scaled="1"/>
              </a:gra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9AEC4"/>
                  </a:solidFill>
                </a:endParaRPr>
              </a:p>
            </p:txBody>
          </p:sp>
          <p:sp>
            <p:nvSpPr>
              <p:cNvPr id="99" name="Flowchart: Decision 79"/>
              <p:cNvSpPr/>
              <p:nvPr/>
            </p:nvSpPr>
            <p:spPr>
              <a:xfrm>
                <a:off x="4067944" y="699542"/>
                <a:ext cx="1375279" cy="1375279"/>
              </a:xfrm>
              <a:prstGeom prst="flowChartDecision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09AEC4"/>
                  </a:solidFill>
                </a:endParaRPr>
              </a:p>
            </p:txBody>
          </p:sp>
        </p:grpSp>
        <p:sp>
          <p:nvSpPr>
            <p:cNvPr id="97" name="TextBox 12"/>
            <p:cNvSpPr txBox="1"/>
            <p:nvPr/>
          </p:nvSpPr>
          <p:spPr>
            <a:xfrm>
              <a:off x="4310472" y="115146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9AEC4"/>
                  </a:solidFill>
                </a:rPr>
                <a:t>01</a:t>
              </a:r>
              <a:endParaRPr lang="zh-CN" altLang="en-US" sz="2000" b="1" dirty="0">
                <a:solidFill>
                  <a:srgbClr val="09AEC4"/>
                </a:solidFill>
              </a:endParaRPr>
            </a:p>
          </p:txBody>
        </p:sp>
      </p:grpSp>
      <p:cxnSp>
        <p:nvCxnSpPr>
          <p:cNvPr id="101" name="直接连接符 1"/>
          <p:cNvCxnSpPr/>
          <p:nvPr/>
        </p:nvCxnSpPr>
        <p:spPr>
          <a:xfrm>
            <a:off x="4583832" y="1186251"/>
            <a:ext cx="0" cy="51435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89"/>
          <p:cNvSpPr/>
          <p:nvPr/>
        </p:nvSpPr>
        <p:spPr>
          <a:xfrm>
            <a:off x="7293842" y="1041706"/>
            <a:ext cx="463242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«Неотложная медицинская помощь </a:t>
            </a:r>
            <a:r>
              <a:rPr lang="kk-K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международным стандартам </a:t>
            </a:r>
            <a:r>
              <a:rPr lang="kk-K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BLS, ACLS, PALS, PHTLS»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kk-K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k-KZ" sz="1600" dirty="0">
                <a:latin typeface="Calibri" panose="020F0502020204030204" pitchFamily="34" charset="0"/>
                <a:cs typeface="Calibri" panose="020F0502020204030204" pitchFamily="34" charset="0"/>
              </a:rPr>
              <a:t>обучено 100 врачей и 167 медсестер  </a:t>
            </a:r>
            <a:r>
              <a:rPr lang="kk-KZ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последующей аттестацией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zh-CN" sz="160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111" name="直接连接符 10"/>
          <p:cNvCxnSpPr/>
          <p:nvPr/>
        </p:nvCxnSpPr>
        <p:spPr>
          <a:xfrm>
            <a:off x="7374824" y="2551545"/>
            <a:ext cx="4163786" cy="208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Прямоугольник 113"/>
          <p:cNvSpPr/>
          <p:nvPr/>
        </p:nvSpPr>
        <p:spPr>
          <a:xfrm>
            <a:off x="7231190" y="5364687"/>
            <a:ext cx="404938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«Новое в медицинской реабилитации 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г.Казань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kk-KZ" altLang="zh-CN" sz="16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- 3 врача- реабилитолога </a:t>
            </a:r>
            <a:endParaRPr lang="ru-RU" altLang="zh-CN" sz="1600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115" name="直接连接符 10"/>
          <p:cNvCxnSpPr/>
          <p:nvPr/>
        </p:nvCxnSpPr>
        <p:spPr>
          <a:xfrm>
            <a:off x="7975994" y="4332836"/>
            <a:ext cx="4163786" cy="208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Прямоугольник 121"/>
          <p:cNvSpPr/>
          <p:nvPr/>
        </p:nvSpPr>
        <p:spPr>
          <a:xfrm>
            <a:off x="7838615" y="3031519"/>
            <a:ext cx="42484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«Подготовка сертифицированных международных инструкторов по обучению первой помощи», 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сертифицированный инструктор, врач ЧЛХ 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92" y="2961598"/>
            <a:ext cx="3113664" cy="175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5" name="直接连接符 10"/>
          <p:cNvCxnSpPr/>
          <p:nvPr/>
        </p:nvCxnSpPr>
        <p:spPr>
          <a:xfrm>
            <a:off x="7347972" y="6597352"/>
            <a:ext cx="4163786" cy="208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2" b="17566"/>
          <a:stretch/>
        </p:blipFill>
        <p:spPr bwMode="auto">
          <a:xfrm>
            <a:off x="4757206" y="4781697"/>
            <a:ext cx="2418914" cy="187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38452ED3-66DF-416E-980F-6E704976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decel="5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5 -0.47408 C -0.47187 -0.46574 -0.46892 -0.45957 -0.46562 -0.45185 C -0.46094 -0.44136 -0.45937 -0.43334 -0.45312 -0.42593 C -0.45191 -0.41914 -0.44444 -0.40618 -0.44062 -0.40371 C -0.43455 -0.3929 -0.42604 -0.37963 -0.41771 -0.37593 C -0.41146 -0.3676 -0.40451 -0.36389 -0.39687 -0.36111 C -0.37916 -0.34537 -0.3526 -0.34167 -0.33333 -0.34074 C -0.27552 -0.33889 -0.21736 -0.33827 -0.15937 -0.33704 C -0.14479 -0.33334 -0.12986 -0.33056 -0.11562 -0.32408 C -0.11111 -0.31883 -0.10521 -0.31605 -0.1 -0.31297 C -0.09479 -0.30371 -0.08958 -0.29445 -0.08437 -0.28519 C -0.0809 -0.27902 -0.07969 -0.27099 -0.07604 -0.26482 C -0.07587 -0.26235 -0.07587 -0.25957 -0.075 -0.25741 C -0.07413 -0.2534 -0.07083 -0.2463 -0.07083 -0.2463 C -0.06979 -0.23889 -0.06996 -0.23827 -0.06771 -0.23148 C -0.06666 -0.22778 -0.06354 -0.22037 -0.06354 -0.22037 C -0.06215 -0.21081 -0.05937 -0.20093 -0.05625 -0.1926 C -0.05434 -0.18766 -0.05017 -0.17778 -0.05017 -0.17778 C -0.04635 -0.15895 -0.03941 -0.14136 -0.03541 -0.12223 C -0.0316 -0.10432 -0.02847 -0.08488 -0.025 -0.06667 C -0.02413 -0.06235 -0.02205 -0.05957 -0.02083 -0.05556 C -0.01788 -0.04506 -0.01406 -0.03581 -0.01041 -0.02593 C -0.00746 -0.01729 -0.00503 -0.00895 5.55556E-7 -2.46914E-7 " pathEditMode="relative" ptsTypes="ffffffffffffffffffffffA">
                                      <p:cBhvr>
                                        <p:cTn id="11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3612 L -3.05556E-6 -4.19753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2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1" grpId="1" animBg="1"/>
      <p:bldP spid="51" grpId="2" animBg="1"/>
      <p:bldP spid="53" grpId="0"/>
      <p:bldP spid="54" grpId="0"/>
      <p:bldP spid="55" grpId="0"/>
      <p:bldP spid="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A6DAFA15-555C-462E-A8AE-7C357ED752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36" name="Google Shape;216;p19"/>
          <p:cNvSpPr/>
          <p:nvPr/>
        </p:nvSpPr>
        <p:spPr>
          <a:xfrm>
            <a:off x="0" y="0"/>
            <a:ext cx="12192000" cy="967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5214" y="327930"/>
            <a:ext cx="5974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 сайта и страниц в социальных сетях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" r="1032" b="7989"/>
          <a:stretch/>
        </p:blipFill>
        <p:spPr bwMode="auto">
          <a:xfrm>
            <a:off x="737832" y="1239180"/>
            <a:ext cx="5728465" cy="288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直接连接符 10"/>
          <p:cNvCxnSpPr/>
          <p:nvPr/>
        </p:nvCxnSpPr>
        <p:spPr>
          <a:xfrm>
            <a:off x="1182094" y="5085184"/>
            <a:ext cx="21415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组合 15"/>
          <p:cNvGrpSpPr/>
          <p:nvPr/>
        </p:nvGrpSpPr>
        <p:grpSpPr>
          <a:xfrm>
            <a:off x="565214" y="4413047"/>
            <a:ext cx="703698" cy="646613"/>
            <a:chOff x="4098842" y="1021180"/>
            <a:chExt cx="703698" cy="646613"/>
          </a:xfrm>
        </p:grpSpPr>
        <p:grpSp>
          <p:nvGrpSpPr>
            <p:cNvPr id="57" name="组合 16"/>
            <p:cNvGrpSpPr/>
            <p:nvPr/>
          </p:nvGrpSpPr>
          <p:grpSpPr>
            <a:xfrm>
              <a:off x="4098842" y="1021180"/>
              <a:ext cx="703698" cy="646613"/>
              <a:chOff x="3747536" y="516689"/>
              <a:chExt cx="1695687" cy="1558132"/>
            </a:xfrm>
          </p:grpSpPr>
          <p:sp>
            <p:nvSpPr>
              <p:cNvPr id="61" name="Flowchart: Decision 78"/>
              <p:cNvSpPr/>
              <p:nvPr/>
            </p:nvSpPr>
            <p:spPr>
              <a:xfrm>
                <a:off x="3747536" y="516689"/>
                <a:ext cx="1375279" cy="1375278"/>
              </a:xfrm>
              <a:prstGeom prst="flowChartDecision">
                <a:avLst/>
              </a:prstGeom>
              <a:gradFill>
                <a:gsLst>
                  <a:gs pos="35000">
                    <a:srgbClr val="09AEC4"/>
                  </a:gs>
                  <a:gs pos="100000">
                    <a:srgbClr val="45C87C"/>
                  </a:gs>
                </a:gsLst>
                <a:lin ang="18900000" scaled="1"/>
              </a:gra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9AEC4"/>
                  </a:solidFill>
                </a:endParaRPr>
              </a:p>
            </p:txBody>
          </p:sp>
          <p:sp>
            <p:nvSpPr>
              <p:cNvPr id="62" name="Flowchart: Decision 79"/>
              <p:cNvSpPr/>
              <p:nvPr/>
            </p:nvSpPr>
            <p:spPr>
              <a:xfrm>
                <a:off x="4067944" y="699542"/>
                <a:ext cx="1375279" cy="1375279"/>
              </a:xfrm>
              <a:prstGeom prst="flowChartDecision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09AEC4"/>
                  </a:solidFill>
                </a:endParaRPr>
              </a:p>
            </p:txBody>
          </p:sp>
        </p:grpSp>
        <p:sp>
          <p:nvSpPr>
            <p:cNvPr id="60" name="TextBox 12"/>
            <p:cNvSpPr txBox="1"/>
            <p:nvPr/>
          </p:nvSpPr>
          <p:spPr>
            <a:xfrm>
              <a:off x="4310472" y="1151468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b="1" dirty="0">
                <a:solidFill>
                  <a:srgbClr val="09AEC4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240776" y="4536440"/>
            <a:ext cx="5489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Обновление</a:t>
            </a:r>
            <a:r>
              <a:rPr lang="ru-RU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дизайна и информационного содержания </a:t>
            </a:r>
          </a:p>
          <a:p>
            <a:r>
              <a:rPr lang="ru-RU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сайта </a:t>
            </a:r>
            <a:endParaRPr lang="ru-RU" altLang="zh-CN" sz="9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" b="10593"/>
          <a:stretch/>
        </p:blipFill>
        <p:spPr bwMode="auto">
          <a:xfrm>
            <a:off x="6640555" y="997913"/>
            <a:ext cx="2242227" cy="40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b="15688"/>
          <a:stretch/>
        </p:blipFill>
        <p:spPr bwMode="auto">
          <a:xfrm>
            <a:off x="9264352" y="997913"/>
            <a:ext cx="2370956" cy="40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直接连接符 10"/>
          <p:cNvCxnSpPr/>
          <p:nvPr/>
        </p:nvCxnSpPr>
        <p:spPr>
          <a:xfrm>
            <a:off x="1151552" y="5845885"/>
            <a:ext cx="21415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组合 15"/>
          <p:cNvGrpSpPr/>
          <p:nvPr/>
        </p:nvGrpSpPr>
        <p:grpSpPr>
          <a:xfrm>
            <a:off x="534672" y="5117137"/>
            <a:ext cx="703698" cy="646613"/>
            <a:chOff x="4098842" y="1021180"/>
            <a:chExt cx="703698" cy="646613"/>
          </a:xfrm>
        </p:grpSpPr>
        <p:grpSp>
          <p:nvGrpSpPr>
            <p:cNvPr id="80" name="组合 16"/>
            <p:cNvGrpSpPr/>
            <p:nvPr/>
          </p:nvGrpSpPr>
          <p:grpSpPr>
            <a:xfrm>
              <a:off x="4098842" y="1021180"/>
              <a:ext cx="703698" cy="646613"/>
              <a:chOff x="3747536" y="516689"/>
              <a:chExt cx="1695687" cy="1558132"/>
            </a:xfrm>
          </p:grpSpPr>
          <p:sp>
            <p:nvSpPr>
              <p:cNvPr id="82" name="Flowchart: Decision 78"/>
              <p:cNvSpPr/>
              <p:nvPr/>
            </p:nvSpPr>
            <p:spPr>
              <a:xfrm>
                <a:off x="3747536" y="516689"/>
                <a:ext cx="1375279" cy="1375278"/>
              </a:xfrm>
              <a:prstGeom prst="flowChartDecision">
                <a:avLst/>
              </a:prstGeom>
              <a:gradFill>
                <a:gsLst>
                  <a:gs pos="35000">
                    <a:srgbClr val="09AEC4"/>
                  </a:gs>
                  <a:gs pos="100000">
                    <a:srgbClr val="45C87C"/>
                  </a:gs>
                </a:gsLst>
                <a:lin ang="18900000" scaled="1"/>
              </a:gra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9AEC4"/>
                  </a:solidFill>
                </a:endParaRPr>
              </a:p>
            </p:txBody>
          </p:sp>
          <p:sp>
            <p:nvSpPr>
              <p:cNvPr id="83" name="Flowchart: Decision 79"/>
              <p:cNvSpPr/>
              <p:nvPr/>
            </p:nvSpPr>
            <p:spPr>
              <a:xfrm>
                <a:off x="4067944" y="699542"/>
                <a:ext cx="1375279" cy="1375279"/>
              </a:xfrm>
              <a:prstGeom prst="flowChartDecision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09AEC4"/>
                  </a:solidFill>
                </a:endParaRPr>
              </a:p>
            </p:txBody>
          </p:sp>
        </p:grpSp>
        <p:sp>
          <p:nvSpPr>
            <p:cNvPr id="81" name="TextBox 12"/>
            <p:cNvSpPr txBox="1"/>
            <p:nvPr/>
          </p:nvSpPr>
          <p:spPr>
            <a:xfrm>
              <a:off x="4310472" y="1151468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b="1" dirty="0">
                <a:solidFill>
                  <a:srgbClr val="09AEC4"/>
                </a:solidFill>
              </a:endParaRPr>
            </a:p>
          </p:txBody>
        </p:sp>
      </p:grpSp>
      <p:sp>
        <p:nvSpPr>
          <p:cNvPr id="84" name="Прямоугольник 83"/>
          <p:cNvSpPr/>
          <p:nvPr/>
        </p:nvSpPr>
        <p:spPr>
          <a:xfrm>
            <a:off x="1261873" y="5279742"/>
            <a:ext cx="10314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Активное ведение страниц в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Instagram </a:t>
            </a:r>
            <a:r>
              <a:rPr lang="kk-KZ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Facebook</a:t>
            </a:r>
            <a:r>
              <a:rPr lang="kk-KZ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публикации видеороликов, новостей, прямых эфиров </a:t>
            </a:r>
          </a:p>
          <a:p>
            <a:r>
              <a:rPr lang="kk-KZ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на актуальные темы </a:t>
            </a:r>
            <a:endParaRPr lang="ru-RU" altLang="zh-CN" sz="9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5" name="直接连接符 10"/>
          <p:cNvCxnSpPr/>
          <p:nvPr/>
        </p:nvCxnSpPr>
        <p:spPr>
          <a:xfrm>
            <a:off x="1120472" y="6530069"/>
            <a:ext cx="21415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组合 15"/>
          <p:cNvGrpSpPr/>
          <p:nvPr/>
        </p:nvGrpSpPr>
        <p:grpSpPr>
          <a:xfrm>
            <a:off x="503592" y="5857932"/>
            <a:ext cx="703698" cy="646613"/>
            <a:chOff x="4098842" y="1021180"/>
            <a:chExt cx="703698" cy="646613"/>
          </a:xfrm>
        </p:grpSpPr>
        <p:grpSp>
          <p:nvGrpSpPr>
            <p:cNvPr id="87" name="组合 16"/>
            <p:cNvGrpSpPr/>
            <p:nvPr/>
          </p:nvGrpSpPr>
          <p:grpSpPr>
            <a:xfrm>
              <a:off x="4098842" y="1021180"/>
              <a:ext cx="703698" cy="646613"/>
              <a:chOff x="3747536" y="516689"/>
              <a:chExt cx="1695687" cy="1558132"/>
            </a:xfrm>
          </p:grpSpPr>
          <p:sp>
            <p:nvSpPr>
              <p:cNvPr id="89" name="Flowchart: Decision 78"/>
              <p:cNvSpPr/>
              <p:nvPr/>
            </p:nvSpPr>
            <p:spPr>
              <a:xfrm>
                <a:off x="3747536" y="516689"/>
                <a:ext cx="1375279" cy="1375278"/>
              </a:xfrm>
              <a:prstGeom prst="flowChartDecision">
                <a:avLst/>
              </a:prstGeom>
              <a:gradFill>
                <a:gsLst>
                  <a:gs pos="35000">
                    <a:srgbClr val="09AEC4"/>
                  </a:gs>
                  <a:gs pos="100000">
                    <a:srgbClr val="45C87C"/>
                  </a:gs>
                </a:gsLst>
                <a:lin ang="18900000" scaled="1"/>
              </a:gra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9AEC4"/>
                  </a:solidFill>
                </a:endParaRPr>
              </a:p>
            </p:txBody>
          </p:sp>
          <p:sp>
            <p:nvSpPr>
              <p:cNvPr id="91" name="Flowchart: Decision 79"/>
              <p:cNvSpPr/>
              <p:nvPr/>
            </p:nvSpPr>
            <p:spPr>
              <a:xfrm>
                <a:off x="4067944" y="699542"/>
                <a:ext cx="1375279" cy="1375279"/>
              </a:xfrm>
              <a:prstGeom prst="flowChartDecision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09AEC4"/>
                  </a:solidFill>
                </a:endParaRPr>
              </a:p>
            </p:txBody>
          </p:sp>
        </p:grpSp>
        <p:sp>
          <p:nvSpPr>
            <p:cNvPr id="88" name="TextBox 12"/>
            <p:cNvSpPr txBox="1"/>
            <p:nvPr/>
          </p:nvSpPr>
          <p:spPr>
            <a:xfrm>
              <a:off x="4310472" y="1151468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b="1" dirty="0">
                <a:solidFill>
                  <a:srgbClr val="09AEC4"/>
                </a:solidFill>
              </a:endParaRPr>
            </a:p>
          </p:txBody>
        </p:sp>
      </p:grpSp>
      <p:sp>
        <p:nvSpPr>
          <p:cNvPr id="92" name="Прямоугольник 91"/>
          <p:cNvSpPr/>
          <p:nvPr/>
        </p:nvSpPr>
        <p:spPr>
          <a:xfrm>
            <a:off x="1238370" y="5973027"/>
            <a:ext cx="10736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Своевременная обратная связь, реагирование на отзывы, обращения, вопросы от пациентов, </a:t>
            </a:r>
          </a:p>
          <a:p>
            <a:r>
              <a:rPr lang="kk-KZ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решение вопросов «здесь и сейчас»</a:t>
            </a:r>
            <a:endParaRPr lang="ru-RU" altLang="zh-CN" sz="9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03BE4205-37B3-45A9-9AEA-8B68D5483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84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0B425E38-D3DF-445A-AB7A-2FBD0DF92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49" name="Google Shape;216;p19">
            <a:extLst>
              <a:ext uri="{FF2B5EF4-FFF2-40B4-BE49-F238E27FC236}">
                <a16:creationId xmlns:a16="http://schemas.microsoft.com/office/drawing/2014/main" xmlns="" id="{9B29C4B4-B4BD-4152-A2C8-B0C6CAC4F79C}"/>
              </a:ext>
            </a:extLst>
          </p:cNvPr>
          <p:cNvSpPr/>
          <p:nvPr/>
        </p:nvSpPr>
        <p:spPr>
          <a:xfrm>
            <a:off x="0" y="0"/>
            <a:ext cx="12192000" cy="967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2775" y="362777"/>
            <a:ext cx="4167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Работа приемного отделения </a:t>
            </a:r>
          </a:p>
        </p:txBody>
      </p:sp>
      <p:sp>
        <p:nvSpPr>
          <p:cNvPr id="3" name="AutoShape 4" descr="C:\Users\user\Desktop\09.09.2016 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user\Desktop\09.09.2016 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81" y="1255627"/>
            <a:ext cx="6785759" cy="452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86" name="Прямая соединительная линия 485"/>
          <p:cNvCxnSpPr/>
          <p:nvPr/>
        </p:nvCxnSpPr>
        <p:spPr>
          <a:xfrm>
            <a:off x="4659681" y="6763699"/>
            <a:ext cx="73605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7" name="Прямоугольник 486"/>
          <p:cNvSpPr/>
          <p:nvPr/>
        </p:nvSpPr>
        <p:spPr>
          <a:xfrm>
            <a:off x="5045361" y="5870588"/>
            <a:ext cx="3036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24 часа / 7 дней в неделю / 365 дней в году</a:t>
            </a:r>
          </a:p>
        </p:txBody>
      </p:sp>
      <p:sp>
        <p:nvSpPr>
          <p:cNvPr id="488" name="Прямоугольник 487"/>
          <p:cNvSpPr/>
          <p:nvPr/>
        </p:nvSpPr>
        <p:spPr>
          <a:xfrm>
            <a:off x="9072494" y="5868263"/>
            <a:ext cx="3036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 среднем 500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обращении  в день</a:t>
            </a:r>
          </a:p>
        </p:txBody>
      </p:sp>
      <p:cxnSp>
        <p:nvCxnSpPr>
          <p:cNvPr id="30" name="Straight Connector 359"/>
          <p:cNvCxnSpPr/>
          <p:nvPr/>
        </p:nvCxnSpPr>
        <p:spPr>
          <a:xfrm rot="5400000">
            <a:off x="2099893" y="4279916"/>
            <a:ext cx="4965403" cy="216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60"/>
          <p:cNvCxnSpPr/>
          <p:nvPr/>
        </p:nvCxnSpPr>
        <p:spPr>
          <a:xfrm flipH="1" flipV="1">
            <a:off x="615579" y="3393668"/>
            <a:ext cx="3962470" cy="216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61"/>
          <p:cNvCxnSpPr/>
          <p:nvPr/>
        </p:nvCxnSpPr>
        <p:spPr>
          <a:xfrm flipH="1" flipV="1">
            <a:off x="615579" y="5146163"/>
            <a:ext cx="3962470" cy="216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83"/>
          <p:cNvGrpSpPr/>
          <p:nvPr/>
        </p:nvGrpSpPr>
        <p:grpSpPr>
          <a:xfrm>
            <a:off x="694884" y="1763253"/>
            <a:ext cx="3819151" cy="1449484"/>
            <a:chOff x="285720" y="1149474"/>
            <a:chExt cx="2802281" cy="1063551"/>
          </a:xfrm>
        </p:grpSpPr>
        <p:sp>
          <p:nvSpPr>
            <p:cNvPr id="34" name="Rectangle 363"/>
            <p:cNvSpPr/>
            <p:nvPr/>
          </p:nvSpPr>
          <p:spPr>
            <a:xfrm>
              <a:off x="328794" y="1304823"/>
              <a:ext cx="1495178" cy="2935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Open Sans" pitchFamily="34" charset="0"/>
                  <a:cs typeface="Calibri" panose="020F0502020204030204" pitchFamily="34" charset="0"/>
                </a:rPr>
                <a:t>Обратилось в ПП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Open Sans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35" name="Chart 364"/>
            <p:cNvGraphicFramePr/>
            <p:nvPr>
              <p:extLst>
                <p:ext uri="{D42A27DB-BD31-4B8C-83A1-F6EECF244321}">
                  <p14:modId xmlns:p14="http://schemas.microsoft.com/office/powerpoint/2010/main" val="2292615954"/>
                </p:ext>
              </p:extLst>
            </p:nvPr>
          </p:nvGraphicFramePr>
          <p:xfrm>
            <a:off x="1906363" y="1149474"/>
            <a:ext cx="1181638" cy="9162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6" name="Rectangle 365"/>
            <p:cNvSpPr/>
            <p:nvPr/>
          </p:nvSpPr>
          <p:spPr>
            <a:xfrm>
              <a:off x="630453" y="1637515"/>
              <a:ext cx="940015" cy="3839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140044</a:t>
              </a:r>
            </a:p>
          </p:txBody>
        </p:sp>
        <p:sp>
          <p:nvSpPr>
            <p:cNvPr id="37" name="Rectangle 366"/>
            <p:cNvSpPr/>
            <p:nvPr/>
          </p:nvSpPr>
          <p:spPr>
            <a:xfrm>
              <a:off x="285720" y="1643056"/>
              <a:ext cx="1500198" cy="18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id-ID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</p:txBody>
        </p:sp>
        <p:sp>
          <p:nvSpPr>
            <p:cNvPr id="38" name="Rectangle 367"/>
            <p:cNvSpPr/>
            <p:nvPr/>
          </p:nvSpPr>
          <p:spPr>
            <a:xfrm>
              <a:off x="2277395" y="1987195"/>
              <a:ext cx="471890" cy="225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k-KZ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100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%</a:t>
              </a:r>
            </a:p>
          </p:txBody>
        </p:sp>
      </p:grpSp>
      <p:grpSp>
        <p:nvGrpSpPr>
          <p:cNvPr id="39" name="Group 382"/>
          <p:cNvGrpSpPr/>
          <p:nvPr/>
        </p:nvGrpSpPr>
        <p:grpSpPr>
          <a:xfrm>
            <a:off x="694884" y="3515748"/>
            <a:ext cx="3860003" cy="1556699"/>
            <a:chOff x="203961" y="2435119"/>
            <a:chExt cx="2832256" cy="1142219"/>
          </a:xfrm>
        </p:grpSpPr>
        <p:sp>
          <p:nvSpPr>
            <p:cNvPr id="40" name="Rectangle 369"/>
            <p:cNvSpPr/>
            <p:nvPr/>
          </p:nvSpPr>
          <p:spPr>
            <a:xfrm>
              <a:off x="203961" y="2587779"/>
              <a:ext cx="1742180" cy="2935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sz="20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Госпитализированы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graphicFrame>
          <p:nvGraphicFramePr>
            <p:cNvPr id="41" name="Chart 370"/>
            <p:cNvGraphicFramePr/>
            <p:nvPr>
              <p:extLst>
                <p:ext uri="{D42A27DB-BD31-4B8C-83A1-F6EECF244321}">
                  <p14:modId xmlns:p14="http://schemas.microsoft.com/office/powerpoint/2010/main" val="3526833473"/>
                </p:ext>
              </p:extLst>
            </p:nvPr>
          </p:nvGraphicFramePr>
          <p:xfrm>
            <a:off x="1854579" y="2435119"/>
            <a:ext cx="1181638" cy="9162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42" name="Rectangle 372"/>
            <p:cNvSpPr/>
            <p:nvPr/>
          </p:nvSpPr>
          <p:spPr>
            <a:xfrm>
              <a:off x="354381" y="2877267"/>
              <a:ext cx="1500198" cy="700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6328</a:t>
              </a:r>
              <a:endParaRPr lang="zh-CN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/>
              <a:endParaRPr lang="kk-KZ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43" name="Rectangle 373"/>
            <p:cNvSpPr/>
            <p:nvPr/>
          </p:nvSpPr>
          <p:spPr>
            <a:xfrm>
              <a:off x="2269520" y="3286130"/>
              <a:ext cx="435427" cy="225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k-KZ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4,5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%</a:t>
              </a:r>
            </a:p>
          </p:txBody>
        </p:sp>
      </p:grpSp>
      <p:grpSp>
        <p:nvGrpSpPr>
          <p:cNvPr id="44" name="Group 381"/>
          <p:cNvGrpSpPr/>
          <p:nvPr/>
        </p:nvGrpSpPr>
        <p:grpSpPr>
          <a:xfrm>
            <a:off x="636325" y="5212020"/>
            <a:ext cx="3990979" cy="1428463"/>
            <a:chOff x="158956" y="3719413"/>
            <a:chExt cx="2928359" cy="1048127"/>
          </a:xfrm>
        </p:grpSpPr>
        <p:sp>
          <p:nvSpPr>
            <p:cNvPr id="45" name="Rectangle 375"/>
            <p:cNvSpPr/>
            <p:nvPr/>
          </p:nvSpPr>
          <p:spPr>
            <a:xfrm>
              <a:off x="158956" y="3793700"/>
              <a:ext cx="2027996" cy="5194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20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Отсутствуют показания </a:t>
              </a:r>
            </a:p>
            <a:p>
              <a:pPr lvl="0" algn="ctr"/>
              <a:r>
                <a:rPr lang="ru-RU" sz="20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для госпитализации</a:t>
              </a:r>
            </a:p>
          </p:txBody>
        </p:sp>
        <p:graphicFrame>
          <p:nvGraphicFramePr>
            <p:cNvPr id="46" name="Chart 376"/>
            <p:cNvGraphicFramePr/>
            <p:nvPr>
              <p:extLst>
                <p:ext uri="{D42A27DB-BD31-4B8C-83A1-F6EECF244321}">
                  <p14:modId xmlns:p14="http://schemas.microsoft.com/office/powerpoint/2010/main" val="1395234234"/>
                </p:ext>
              </p:extLst>
            </p:nvPr>
          </p:nvGraphicFramePr>
          <p:xfrm>
            <a:off x="1905677" y="3719413"/>
            <a:ext cx="1181638" cy="9162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47" name="Rectangle 378"/>
            <p:cNvSpPr/>
            <p:nvPr/>
          </p:nvSpPr>
          <p:spPr>
            <a:xfrm>
              <a:off x="404154" y="4305796"/>
              <a:ext cx="1500198" cy="383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133716</a:t>
              </a:r>
              <a:endPara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379"/>
            <p:cNvSpPr/>
            <p:nvPr/>
          </p:nvSpPr>
          <p:spPr>
            <a:xfrm>
              <a:off x="2265185" y="4541710"/>
              <a:ext cx="508351" cy="225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95,5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%</a:t>
              </a:r>
            </a:p>
          </p:txBody>
        </p:sp>
      </p:grpSp>
      <p:pic>
        <p:nvPicPr>
          <p:cNvPr id="50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4294FCDE-F52F-444A-AC3F-146F69D80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014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3397D9AA-0A42-4329-97EE-7546117E4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156" t="23993" r="44826" b="10224"/>
          <a:stretch/>
        </p:blipFill>
        <p:spPr>
          <a:xfrm>
            <a:off x="0" y="2609993"/>
            <a:ext cx="4004758" cy="4262909"/>
          </a:xfrm>
          <a:prstGeom prst="rect">
            <a:avLst/>
          </a:prstGeom>
        </p:spPr>
      </p:pic>
      <p:sp>
        <p:nvSpPr>
          <p:cNvPr id="36" name="Google Shape;216;p19"/>
          <p:cNvSpPr/>
          <p:nvPr/>
        </p:nvSpPr>
        <p:spPr>
          <a:xfrm>
            <a:off x="0" y="0"/>
            <a:ext cx="12192000" cy="967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endParaRPr lang="ru-RU" sz="2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-1231419" y="2837916"/>
            <a:ext cx="1629122" cy="67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976363" y="2569510"/>
            <a:ext cx="1770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койки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006268" y="3368729"/>
            <a:ext cx="1868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997597" y="4187293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койки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62560" y="4912928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ВТМУ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72581" y="5613021"/>
            <a:ext cx="1570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Летальность</a:t>
            </a:r>
          </a:p>
          <a:p>
            <a:endParaRPr lang="kk-K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26796" y="1828059"/>
            <a:ext cx="1803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СДПБ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609513" y="1144007"/>
            <a:ext cx="11108706" cy="4306244"/>
            <a:chOff x="459545" y="1417708"/>
            <a:chExt cx="8178253" cy="3170266"/>
          </a:xfrm>
        </p:grpSpPr>
        <p:sp>
          <p:nvSpPr>
            <p:cNvPr id="41" name="矩形 69"/>
            <p:cNvSpPr/>
            <p:nvPr/>
          </p:nvSpPr>
          <p:spPr>
            <a:xfrm>
              <a:off x="505976" y="1417708"/>
              <a:ext cx="8130024" cy="37201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2" name="矩形 70"/>
            <p:cNvSpPr/>
            <p:nvPr/>
          </p:nvSpPr>
          <p:spPr>
            <a:xfrm>
              <a:off x="953953" y="1465217"/>
              <a:ext cx="135999" cy="249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矩形 71"/>
            <p:cNvSpPr/>
            <p:nvPr/>
          </p:nvSpPr>
          <p:spPr>
            <a:xfrm>
              <a:off x="2263295" y="1465217"/>
              <a:ext cx="566701" cy="249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2021 г</a:t>
              </a:r>
              <a:endPara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矩形 72"/>
            <p:cNvSpPr/>
            <p:nvPr/>
          </p:nvSpPr>
          <p:spPr>
            <a:xfrm>
              <a:off x="3416619" y="1465217"/>
              <a:ext cx="566701" cy="249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2022 г</a:t>
              </a:r>
              <a:endPara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矩形 73"/>
            <p:cNvSpPr/>
            <p:nvPr/>
          </p:nvSpPr>
          <p:spPr>
            <a:xfrm>
              <a:off x="6183920" y="1479908"/>
              <a:ext cx="566701" cy="249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2021 г</a:t>
              </a:r>
              <a:endPara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矩形 74"/>
            <p:cNvSpPr/>
            <p:nvPr/>
          </p:nvSpPr>
          <p:spPr>
            <a:xfrm>
              <a:off x="7801732" y="1477895"/>
              <a:ext cx="566701" cy="249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2022 г</a:t>
              </a:r>
              <a:endPara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矩形 75"/>
            <p:cNvSpPr/>
            <p:nvPr/>
          </p:nvSpPr>
          <p:spPr>
            <a:xfrm>
              <a:off x="528881" y="1931050"/>
              <a:ext cx="881796" cy="249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Поступило</a:t>
              </a:r>
              <a:endParaRPr lang="en-US" altLang="zh-CN" sz="1600" dirty="0">
                <a:solidFill>
                  <a:srgbClr val="394A57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矩形 76"/>
            <p:cNvSpPr/>
            <p:nvPr/>
          </p:nvSpPr>
          <p:spPr>
            <a:xfrm>
              <a:off x="518219" y="2492931"/>
              <a:ext cx="868815" cy="249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Экстренно</a:t>
              </a:r>
              <a:endParaRPr lang="en-US" altLang="zh-CN" sz="1600" dirty="0">
                <a:solidFill>
                  <a:srgbClr val="394A57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矩形 77"/>
            <p:cNvSpPr/>
            <p:nvPr/>
          </p:nvSpPr>
          <p:spPr>
            <a:xfrm>
              <a:off x="474519" y="3064226"/>
              <a:ext cx="734280" cy="249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Планово</a:t>
              </a:r>
              <a:endParaRPr lang="en-US" altLang="zh-CN" sz="1600" dirty="0">
                <a:solidFill>
                  <a:srgbClr val="394A57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矩形 78"/>
            <p:cNvSpPr/>
            <p:nvPr/>
          </p:nvSpPr>
          <p:spPr>
            <a:xfrm>
              <a:off x="459545" y="3603536"/>
              <a:ext cx="1293663" cy="249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k-KZ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Прооперировано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矩形 79"/>
            <p:cNvSpPr/>
            <p:nvPr/>
          </p:nvSpPr>
          <p:spPr>
            <a:xfrm>
              <a:off x="528881" y="4169650"/>
              <a:ext cx="135999" cy="249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altLang="zh-CN" sz="1600" dirty="0">
                <a:solidFill>
                  <a:srgbClr val="394A57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" name="直接连接符 2"/>
            <p:cNvCxnSpPr/>
            <p:nvPr/>
          </p:nvCxnSpPr>
          <p:spPr>
            <a:xfrm>
              <a:off x="494661" y="2281474"/>
              <a:ext cx="81315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80"/>
            <p:cNvCxnSpPr/>
            <p:nvPr/>
          </p:nvCxnSpPr>
          <p:spPr>
            <a:xfrm>
              <a:off x="506203" y="2909025"/>
              <a:ext cx="81315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81"/>
            <p:cNvCxnSpPr/>
            <p:nvPr/>
          </p:nvCxnSpPr>
          <p:spPr>
            <a:xfrm>
              <a:off x="506203" y="3468675"/>
              <a:ext cx="81315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82"/>
            <p:cNvCxnSpPr/>
            <p:nvPr/>
          </p:nvCxnSpPr>
          <p:spPr>
            <a:xfrm>
              <a:off x="506203" y="4028325"/>
              <a:ext cx="81315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83"/>
            <p:cNvCxnSpPr/>
            <p:nvPr/>
          </p:nvCxnSpPr>
          <p:spPr>
            <a:xfrm>
              <a:off x="506203" y="4587974"/>
              <a:ext cx="81315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椭圆 13"/>
            <p:cNvSpPr/>
            <p:nvPr/>
          </p:nvSpPr>
          <p:spPr>
            <a:xfrm>
              <a:off x="2035294" y="1911676"/>
              <a:ext cx="870894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11172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椭圆 86"/>
            <p:cNvSpPr/>
            <p:nvPr/>
          </p:nvSpPr>
          <p:spPr>
            <a:xfrm>
              <a:off x="1982281" y="2492933"/>
              <a:ext cx="923907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5809</a:t>
              </a:r>
              <a:endParaRPr lang="zh-CN" altLang="en-US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椭圆 89"/>
            <p:cNvSpPr/>
            <p:nvPr/>
          </p:nvSpPr>
          <p:spPr>
            <a:xfrm>
              <a:off x="1982281" y="3052583"/>
              <a:ext cx="923907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5363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椭圆 92"/>
            <p:cNvSpPr/>
            <p:nvPr/>
          </p:nvSpPr>
          <p:spPr>
            <a:xfrm>
              <a:off x="1982281" y="3612233"/>
              <a:ext cx="923907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9333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椭圆 95"/>
            <p:cNvSpPr/>
            <p:nvPr/>
          </p:nvSpPr>
          <p:spPr>
            <a:xfrm>
              <a:off x="2034812" y="4171883"/>
              <a:ext cx="795184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11074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椭圆 98"/>
            <p:cNvSpPr/>
            <p:nvPr/>
          </p:nvSpPr>
          <p:spPr>
            <a:xfrm>
              <a:off x="3225223" y="2492933"/>
              <a:ext cx="901212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6328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椭圆 101"/>
            <p:cNvSpPr/>
            <p:nvPr/>
          </p:nvSpPr>
          <p:spPr>
            <a:xfrm>
              <a:off x="3225224" y="3592093"/>
              <a:ext cx="901212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10328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椭圆 104"/>
            <p:cNvSpPr/>
            <p:nvPr/>
          </p:nvSpPr>
          <p:spPr>
            <a:xfrm>
              <a:off x="3260145" y="4163928"/>
              <a:ext cx="903577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11832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5985907" y="1898282"/>
              <a:ext cx="950188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5,7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椭圆 113"/>
            <p:cNvSpPr/>
            <p:nvPr/>
          </p:nvSpPr>
          <p:spPr>
            <a:xfrm>
              <a:off x="5974791" y="3065978"/>
              <a:ext cx="961304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-1,5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椭圆 116"/>
            <p:cNvSpPr/>
            <p:nvPr/>
          </p:nvSpPr>
          <p:spPr>
            <a:xfrm>
              <a:off x="5936397" y="4171883"/>
              <a:ext cx="999698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椭圆 119"/>
            <p:cNvSpPr/>
            <p:nvPr/>
          </p:nvSpPr>
          <p:spPr>
            <a:xfrm>
              <a:off x="7632172" y="2421587"/>
              <a:ext cx="905823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86,4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椭圆 122"/>
            <p:cNvSpPr/>
            <p:nvPr/>
          </p:nvSpPr>
          <p:spPr>
            <a:xfrm>
              <a:off x="7620646" y="3052582"/>
              <a:ext cx="905823" cy="291484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-1,6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椭圆 125"/>
            <p:cNvSpPr/>
            <p:nvPr/>
          </p:nvSpPr>
          <p:spPr>
            <a:xfrm>
              <a:off x="7620041" y="3612233"/>
              <a:ext cx="906428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474,8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椭圆 128"/>
            <p:cNvSpPr/>
            <p:nvPr/>
          </p:nvSpPr>
          <p:spPr>
            <a:xfrm>
              <a:off x="7620041" y="4171883"/>
              <a:ext cx="906428" cy="260688"/>
            </a:xfrm>
            <a:prstGeom prst="ellipse">
              <a:avLst/>
            </a:prstGeom>
            <a:noFill/>
            <a:ln w="6350">
              <a:solidFill>
                <a:srgbClr val="697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130</a:t>
              </a:r>
              <a:endParaRPr lang="zh-CN" alt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2" name="椭圆 110"/>
          <p:cNvSpPr/>
          <p:nvPr/>
        </p:nvSpPr>
        <p:spPr>
          <a:xfrm>
            <a:off x="10367909" y="1795083"/>
            <a:ext cx="1199088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5,5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500" y="4943406"/>
            <a:ext cx="1016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Выписано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3" name="直接连接符 83"/>
          <p:cNvCxnSpPr/>
          <p:nvPr/>
        </p:nvCxnSpPr>
        <p:spPr>
          <a:xfrm>
            <a:off x="521414" y="6453336"/>
            <a:ext cx="110453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椭圆 98"/>
          <p:cNvSpPr/>
          <p:nvPr/>
        </p:nvSpPr>
        <p:spPr>
          <a:xfrm>
            <a:off x="4362982" y="1823820"/>
            <a:ext cx="1296144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11940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5" name="椭圆 95"/>
          <p:cNvSpPr/>
          <p:nvPr/>
        </p:nvSpPr>
        <p:spPr>
          <a:xfrm>
            <a:off x="2749234" y="5795400"/>
            <a:ext cx="1112256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6" name="椭圆 95"/>
          <p:cNvSpPr/>
          <p:nvPr/>
        </p:nvSpPr>
        <p:spPr>
          <a:xfrm>
            <a:off x="4416846" y="5781348"/>
            <a:ext cx="1224134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椭圆 95"/>
          <p:cNvSpPr/>
          <p:nvPr/>
        </p:nvSpPr>
        <p:spPr>
          <a:xfrm>
            <a:off x="8080979" y="5733442"/>
            <a:ext cx="1325777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椭圆 95"/>
          <p:cNvSpPr/>
          <p:nvPr/>
        </p:nvSpPr>
        <p:spPr>
          <a:xfrm>
            <a:off x="10401462" y="5744882"/>
            <a:ext cx="1198264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118499" y="5818560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ВБИ</a:t>
            </a:r>
          </a:p>
        </p:txBody>
      </p:sp>
      <p:sp>
        <p:nvSpPr>
          <p:cNvPr id="141" name="椭圆 101"/>
          <p:cNvSpPr/>
          <p:nvPr/>
        </p:nvSpPr>
        <p:spPr>
          <a:xfrm>
            <a:off x="4366197" y="3317420"/>
            <a:ext cx="1224135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5612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2" name="椭圆 110"/>
          <p:cNvSpPr/>
          <p:nvPr/>
        </p:nvSpPr>
        <p:spPr>
          <a:xfrm>
            <a:off x="8133130" y="2505978"/>
            <a:ext cx="1273627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80,8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椭圆 113"/>
          <p:cNvSpPr/>
          <p:nvPr/>
        </p:nvSpPr>
        <p:spPr>
          <a:xfrm>
            <a:off x="8080980" y="4092993"/>
            <a:ext cx="1325777" cy="354098"/>
          </a:xfrm>
          <a:prstGeom prst="ellipse">
            <a:avLst/>
          </a:prstGeom>
          <a:noFill/>
          <a:ln w="6350">
            <a:solidFill>
              <a:srgbClr val="697E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463,2</a:t>
            </a:r>
            <a:endParaRPr lang="zh-C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52D9373-586F-476B-BBCB-21CEA29F47B3}"/>
              </a:ext>
            </a:extLst>
          </p:cNvPr>
          <p:cNvSpPr txBox="1"/>
          <p:nvPr/>
        </p:nvSpPr>
        <p:spPr>
          <a:xfrm>
            <a:off x="594192" y="328837"/>
            <a:ext cx="736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Основные показатели стационара за 12 </a:t>
            </a:r>
            <a:r>
              <a:rPr lang="ru-RU" sz="2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мес</a:t>
            </a:r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2022 года</a:t>
            </a:r>
          </a:p>
        </p:txBody>
      </p:sp>
      <p:pic>
        <p:nvPicPr>
          <p:cNvPr id="56" name="Picture 4" descr="Городская клиническая больница №5 г. Алматы – График приема граждан">
            <a:extLst>
              <a:ext uri="{FF2B5EF4-FFF2-40B4-BE49-F238E27FC236}">
                <a16:creationId xmlns:a16="http://schemas.microsoft.com/office/drawing/2014/main" xmlns="" id="{9D195985-4128-46A1-BC45-98B550E63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90" y="279526"/>
            <a:ext cx="225385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616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3632</TotalTime>
  <Words>2234</Words>
  <Application>Microsoft Office PowerPoint</Application>
  <PresentationFormat>Произвольный</PresentationFormat>
  <Paragraphs>781</Paragraphs>
  <Slides>30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209</cp:revision>
  <cp:lastPrinted>2023-01-19T11:07:28Z</cp:lastPrinted>
  <dcterms:modified xsi:type="dcterms:W3CDTF">2023-01-26T08:39:53Z</dcterms:modified>
</cp:coreProperties>
</file>