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1017" r:id="rId2"/>
    <p:sldId id="1036" r:id="rId3"/>
    <p:sldId id="1012" r:id="rId4"/>
    <p:sldId id="1018" r:id="rId5"/>
    <p:sldId id="361" r:id="rId6"/>
    <p:sldId id="1040" r:id="rId7"/>
    <p:sldId id="886" r:id="rId8"/>
    <p:sldId id="1022" r:id="rId9"/>
    <p:sldId id="1023" r:id="rId10"/>
    <p:sldId id="1025" r:id="rId11"/>
    <p:sldId id="1028" r:id="rId12"/>
    <p:sldId id="1034" r:id="rId13"/>
    <p:sldId id="1035" r:id="rId14"/>
    <p:sldId id="1037" r:id="rId15"/>
    <p:sldId id="1047" r:id="rId16"/>
    <p:sldId id="1046" r:id="rId17"/>
    <p:sldId id="1049" r:id="rId18"/>
    <p:sldId id="1050" r:id="rId19"/>
    <p:sldId id="1051" r:id="rId20"/>
    <p:sldId id="1052" r:id="rId21"/>
    <p:sldId id="1053" r:id="rId22"/>
    <p:sldId id="1054" r:id="rId23"/>
    <p:sldId id="1055" r:id="rId24"/>
    <p:sldId id="1056" r:id="rId25"/>
    <p:sldId id="1048" r:id="rId26"/>
    <p:sldId id="1032" r:id="rId27"/>
  </p:sldIdLst>
  <p:sldSz cx="9144000" cy="5143500" type="screen16x9"/>
  <p:notesSz cx="9928225" cy="6797675"/>
  <p:defaultTextStyle>
    <a:defPPr>
      <a:defRPr lang="en-US"/>
    </a:defPPr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6845"/>
    <a:srgbClr val="E8E8E8"/>
    <a:srgbClr val="E4E4E4"/>
    <a:srgbClr val="C4B16A"/>
    <a:srgbClr val="F5EFDF"/>
    <a:srgbClr val="D8CB9C"/>
    <a:srgbClr val="EBDEBF"/>
    <a:srgbClr val="FEE5CA"/>
    <a:srgbClr val="C7EBE7"/>
    <a:srgbClr val="729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118" autoAdjust="0"/>
    <p:restoredTop sz="97336" autoAdjust="0"/>
  </p:normalViewPr>
  <p:slideViewPr>
    <p:cSldViewPr snapToObjects="1">
      <p:cViewPr>
        <p:scale>
          <a:sx n="75" d="100"/>
          <a:sy n="75" d="100"/>
        </p:scale>
        <p:origin x="-2664" y="-13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7134"/>
    </p:cViewPr>
  </p:sorterViewPr>
  <p:notesViewPr>
    <p:cSldViewPr snapToObjects="1">
      <p:cViewPr varScale="1">
        <p:scale>
          <a:sx n="74" d="100"/>
          <a:sy n="74" d="100"/>
        </p:scale>
        <p:origin x="-1908" y="-96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9516274" y="226589"/>
            <a:ext cx="41195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80C5BA55-396F-46DB-98CB-67F591574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2121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r>
              <a:rPr lang="en-US" dirty="0" smtClean="0"/>
              <a:t>My First Template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271" y="0"/>
            <a:ext cx="4302231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3581CD31-4B7D-4FD2-B052-E296BFBA018F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218"/>
            <a:ext cx="4302231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r>
              <a:rPr lang="en-US" dirty="0" smtClean="0"/>
              <a:t>This is me Adam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271" y="6456218"/>
            <a:ext cx="4302231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C0D40C94-5092-4638-9E1F-C533F19764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7753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798359" y="94649"/>
            <a:ext cx="288035" cy="403250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3" y="152257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3791" y="406017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7791" y="758008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8798359" y="94649"/>
            <a:ext cx="288035" cy="403250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3" y="152257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798359" y="94649"/>
            <a:ext cx="288035" cy="403250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3" y="152257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048852"/>
            <a:ext cx="9144000" cy="9464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048852"/>
            <a:ext cx="9144000" cy="9464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8798359" y="94649"/>
            <a:ext cx="288035" cy="403250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3" y="152257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5048852"/>
            <a:ext cx="9144000" cy="9464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8798359" y="94649"/>
            <a:ext cx="288035" cy="403250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3" y="152257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5048852"/>
            <a:ext cx="9144000" cy="9464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8" r:id="rId3"/>
    <p:sldLayoutId id="2147483695" r:id="rId4"/>
    <p:sldLayoutId id="2147483697" r:id="rId5"/>
    <p:sldLayoutId id="2147483703" r:id="rId6"/>
    <p:sldLayoutId id="2147483698" r:id="rId7"/>
    <p:sldLayoutId id="2147483704" r:id="rId8"/>
    <p:sldLayoutId id="2147483739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2" name="AutoShape 4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4" name="AutoShape 6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6" name="AutoShape 8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83" name="AutoShape 15" descr="ÐÐ°ÑÑÐ¸Ð½ÐºÐ¸ Ð¿Ð¾ Ð·Ð°Ð¿ÑÐ¾ÑÑ Ð¸Ð½ÑÑÐ°Ð³ÑÐ°Ð¼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2" descr="C:\Users\user\Desktop\фото поликлиника\PHOTO\Other\Photo-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83" y="152154"/>
            <a:ext cx="7167917" cy="47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91259" y="1628087"/>
            <a:ext cx="1749725" cy="159173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127" y="1952883"/>
            <a:ext cx="153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Городская клиническая больница №5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49303" y="3402727"/>
            <a:ext cx="1691681" cy="152803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Традиции качества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5" y="-98726"/>
            <a:ext cx="1886978" cy="17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73429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5000" y="339502"/>
            <a:ext cx="8429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Проводится комфортная </a:t>
            </a:r>
            <a:r>
              <a:rPr lang="ru-RU" b="1" dirty="0" err="1" smtClean="0">
                <a:solidFill>
                  <a:srgbClr val="FF0000"/>
                </a:solidFill>
              </a:rPr>
              <a:t>гастро</a:t>
            </a:r>
            <a:r>
              <a:rPr lang="ru-RU" b="1" dirty="0" smtClean="0">
                <a:solidFill>
                  <a:srgbClr val="FF0000"/>
                </a:solidFill>
              </a:rPr>
              <a:t> и </a:t>
            </a:r>
            <a:r>
              <a:rPr lang="ru-RU" b="1" dirty="0" err="1" smtClean="0">
                <a:solidFill>
                  <a:srgbClr val="FF0000"/>
                </a:solidFill>
              </a:rPr>
              <a:t>колоноскопия</a:t>
            </a:r>
            <a:r>
              <a:rPr lang="ru-RU" b="1" dirty="0" smtClean="0">
                <a:solidFill>
                  <a:srgbClr val="FF0000"/>
                </a:solidFill>
              </a:rPr>
              <a:t> под </a:t>
            </a:r>
            <a:r>
              <a:rPr lang="ru-RU" b="1" dirty="0">
                <a:solidFill>
                  <a:srgbClr val="FF0000"/>
                </a:solidFill>
              </a:rPr>
              <a:t>медикаментозным сном.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6" y="1174063"/>
            <a:ext cx="53467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ingle Corner Rectangle 65"/>
          <p:cNvSpPr/>
          <p:nvPr/>
        </p:nvSpPr>
        <p:spPr>
          <a:xfrm flipH="1">
            <a:off x="6605056" y="2787532"/>
            <a:ext cx="1798037" cy="224288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WORLDWIDE BUSINESS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nip Single Corner Rectangle 48"/>
          <p:cNvSpPr/>
          <p:nvPr/>
        </p:nvSpPr>
        <p:spPr>
          <a:xfrm>
            <a:off x="5515304" y="1393472"/>
            <a:ext cx="3262008" cy="2648529"/>
          </a:xfrm>
          <a:prstGeom prst="snip1Rect">
            <a:avLst/>
          </a:prstGeom>
          <a:blipFill>
            <a:blip r:embed="rId4" cstate="print"/>
            <a:stretch>
              <a:fillRect/>
            </a:stretch>
          </a:blip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50"/>
          <p:cNvGrpSpPr/>
          <p:nvPr/>
        </p:nvGrpSpPr>
        <p:grpSpPr>
          <a:xfrm>
            <a:off x="5515304" y="3997129"/>
            <a:ext cx="3262007" cy="46543"/>
            <a:chOff x="4322543" y="4131077"/>
            <a:chExt cx="4051518" cy="48259"/>
          </a:xfrm>
        </p:grpSpPr>
        <p:sp>
          <p:nvSpPr>
            <p:cNvPr id="15" name="Rectangle 51"/>
            <p:cNvSpPr/>
            <p:nvPr/>
          </p:nvSpPr>
          <p:spPr>
            <a:xfrm>
              <a:off x="4322543" y="4131077"/>
              <a:ext cx="1363279" cy="4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52"/>
            <p:cNvSpPr/>
            <p:nvPr/>
          </p:nvSpPr>
          <p:spPr>
            <a:xfrm>
              <a:off x="5685822" y="4131077"/>
              <a:ext cx="1363279" cy="4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53"/>
            <p:cNvSpPr/>
            <p:nvPr/>
          </p:nvSpPr>
          <p:spPr>
            <a:xfrm>
              <a:off x="7010782" y="4131077"/>
              <a:ext cx="1363279" cy="4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33" y="1390077"/>
            <a:ext cx="3229349" cy="260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Triangle 49"/>
          <p:cNvSpPr/>
          <p:nvPr/>
        </p:nvSpPr>
        <p:spPr>
          <a:xfrm rot="10800000">
            <a:off x="8545407" y="1382700"/>
            <a:ext cx="231906" cy="27779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31"/>
          <p:cNvSpPr/>
          <p:nvPr/>
        </p:nvSpPr>
        <p:spPr>
          <a:xfrm rot="10800000">
            <a:off x="8650808" y="1382700"/>
            <a:ext cx="187295" cy="224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868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7865" y="339502"/>
            <a:ext cx="8429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Стоматологические  манипуляции под общей </a:t>
            </a:r>
            <a:r>
              <a:rPr lang="ru-RU" dirty="0" err="1">
                <a:solidFill>
                  <a:srgbClr val="FF0000"/>
                </a:solidFill>
              </a:rPr>
              <a:t>седацией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Snip Single Corner Rectangle 65"/>
          <p:cNvSpPr/>
          <p:nvPr/>
        </p:nvSpPr>
        <p:spPr>
          <a:xfrm flipH="1">
            <a:off x="6605056" y="2787532"/>
            <a:ext cx="1798037" cy="224288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WORLDWIDE BUSINESS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50"/>
          <p:cNvGrpSpPr/>
          <p:nvPr/>
        </p:nvGrpSpPr>
        <p:grpSpPr>
          <a:xfrm>
            <a:off x="5558297" y="3867894"/>
            <a:ext cx="3262007" cy="46543"/>
            <a:chOff x="4322543" y="4131077"/>
            <a:chExt cx="4051518" cy="48259"/>
          </a:xfrm>
        </p:grpSpPr>
        <p:sp>
          <p:nvSpPr>
            <p:cNvPr id="15" name="Rectangle 51"/>
            <p:cNvSpPr/>
            <p:nvPr/>
          </p:nvSpPr>
          <p:spPr>
            <a:xfrm>
              <a:off x="4322543" y="4131077"/>
              <a:ext cx="1363279" cy="4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52"/>
            <p:cNvSpPr/>
            <p:nvPr/>
          </p:nvSpPr>
          <p:spPr>
            <a:xfrm>
              <a:off x="5685822" y="4131077"/>
              <a:ext cx="1363279" cy="4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53"/>
            <p:cNvSpPr/>
            <p:nvPr/>
          </p:nvSpPr>
          <p:spPr>
            <a:xfrm>
              <a:off x="7010782" y="4131077"/>
              <a:ext cx="1363279" cy="4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3" descr="C:\Users\user\Desktop\фото поликлиника\PHOTO\Photo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63" y="1521598"/>
            <a:ext cx="3461325" cy="23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Triangle 49"/>
          <p:cNvSpPr/>
          <p:nvPr/>
        </p:nvSpPr>
        <p:spPr>
          <a:xfrm rot="10800000">
            <a:off x="8777313" y="1521598"/>
            <a:ext cx="231906" cy="27779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31"/>
          <p:cNvSpPr/>
          <p:nvPr/>
        </p:nvSpPr>
        <p:spPr>
          <a:xfrm rot="10800000">
            <a:off x="8842611" y="1477208"/>
            <a:ext cx="187295" cy="224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017817"/>
            <a:ext cx="49464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Оптимальный </a:t>
            </a:r>
            <a:r>
              <a:rPr lang="ru-RU" sz="1600" dirty="0"/>
              <a:t>метод для пациентов с соматическими заболеваниями, заболеваниями центральной нервной системы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Возможность провести полную санацию ротовой полости, лечение максимального количества зубов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Отсутствие психоэмоционального напряжения и абсолютно отсутствие боли.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Повышение качества стоматологического лечения за счёт достаточно хорошего доступа к объекту лечения, сохранение времени лечебной процедуры, устранение слюнотечения.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Отсутствие опасности повреждения мягких тканей ротовой полости и языка</a:t>
            </a:r>
          </a:p>
        </p:txBody>
      </p:sp>
    </p:spTree>
    <p:extLst>
      <p:ext uri="{BB962C8B-B14F-4D97-AF65-F5344CB8AC3E}">
        <p14:creationId xmlns:p14="http://schemas.microsoft.com/office/powerpoint/2010/main" val="33498746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Down Arrow Callout 55"/>
          <p:cNvSpPr/>
          <p:nvPr/>
        </p:nvSpPr>
        <p:spPr>
          <a:xfrm>
            <a:off x="6170812" y="382684"/>
            <a:ext cx="2973188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Down Arrow Callout 54"/>
          <p:cNvSpPr/>
          <p:nvPr/>
        </p:nvSpPr>
        <p:spPr>
          <a:xfrm>
            <a:off x="3085406" y="382684"/>
            <a:ext cx="2973188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98,7 % </a:t>
            </a:r>
            <a:endParaRPr lang="ru-RU" b="1" dirty="0"/>
          </a:p>
        </p:txBody>
      </p:sp>
      <p:sp>
        <p:nvSpPr>
          <p:cNvPr id="52" name="Down Arrow Callout 51"/>
          <p:cNvSpPr/>
          <p:nvPr/>
        </p:nvSpPr>
        <p:spPr>
          <a:xfrm>
            <a:off x="0" y="382684"/>
            <a:ext cx="2973188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503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Callout 31"/>
          <p:cNvSpPr/>
          <p:nvPr/>
        </p:nvSpPr>
        <p:spPr>
          <a:xfrm>
            <a:off x="137550" y="1096465"/>
            <a:ext cx="2698091" cy="254236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686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own Arrow Callout 32"/>
          <p:cNvSpPr/>
          <p:nvPr/>
        </p:nvSpPr>
        <p:spPr>
          <a:xfrm>
            <a:off x="3222956" y="1096464"/>
            <a:ext cx="2698091" cy="2542362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6860"/>
            </a:avLst>
          </a:prstGeom>
          <a:blipFill>
            <a:blip r:embed="rId3" cstate="print"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Down Arrow Callout 33"/>
          <p:cNvSpPr/>
          <p:nvPr/>
        </p:nvSpPr>
        <p:spPr>
          <a:xfrm>
            <a:off x="6308361" y="1096463"/>
            <a:ext cx="2698091" cy="2542362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6860"/>
            </a:avLst>
          </a:prstGeom>
          <a:blipFill>
            <a:blip r:embed="rId3" cstate="print"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71503" y="676819"/>
            <a:ext cx="1198790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</a:rPr>
              <a:t>Будущее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72300" y="676819"/>
            <a:ext cx="13256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</a:rPr>
              <a:t>Барьеров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0316" y="676819"/>
            <a:ext cx="525785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</a:rPr>
              <a:t>Без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971503" y="3058138"/>
            <a:ext cx="1030185" cy="103018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056909" y="3058138"/>
            <a:ext cx="1030185" cy="103018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endParaRPr lang="en-US" sz="28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42316" y="3058138"/>
            <a:ext cx="1030185" cy="1030185"/>
          </a:xfrm>
          <a:prstGeom prst="ellipse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3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8941" y="3699481"/>
            <a:ext cx="2621652" cy="907941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/>
              <a:t>Разгрузка стационарных коек реабилитации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/>
              <a:t>Повышение качества жизни </a:t>
            </a:r>
            <a:r>
              <a:rPr lang="ru-RU" sz="1400" dirty="0" smtClean="0"/>
              <a:t>пациентов</a:t>
            </a:r>
            <a:endParaRPr lang="ru-RU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92502" y="53293"/>
            <a:ext cx="5966092" cy="261610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Открыт Центр Амбулаторной Реабилитации</a:t>
            </a:r>
            <a:endParaRPr lang="en-US" sz="1300" b="1" dirty="0" smtClean="0">
              <a:solidFill>
                <a:srgbClr val="FF0000"/>
              </a:solidFill>
            </a:endParaRPr>
          </a:p>
        </p:txBody>
      </p:sp>
      <p:pic>
        <p:nvPicPr>
          <p:cNvPr id="410627" name="Picture 3" descr="C:\Users\Obana\Desktop\ОТЧЕТ ГКБ5\центр адаптации\Photo-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96465"/>
            <a:ext cx="3641870" cy="2427913"/>
          </a:xfrm>
          <a:prstGeom prst="rect">
            <a:avLst/>
          </a:prstGeom>
          <a:noFill/>
        </p:spPr>
      </p:pic>
      <p:pic>
        <p:nvPicPr>
          <p:cNvPr id="410628" name="Picture 4" descr="C:\Users\Obana\Desktop\ОТЧЕТ ГКБ5\центр адаптации\Photo-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096463"/>
            <a:ext cx="3643306" cy="2428871"/>
          </a:xfrm>
          <a:prstGeom prst="rect">
            <a:avLst/>
          </a:prstGeom>
          <a:noFill/>
        </p:spPr>
      </p:pic>
      <p:pic>
        <p:nvPicPr>
          <p:cNvPr id="410626" name="Picture 2" descr="C:\Users\Obana\Desktop\ОТЧЕТ ГКБ5\центр адаптации\Photo-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641" y="1096463"/>
            <a:ext cx="3641873" cy="2427915"/>
          </a:xfrm>
          <a:prstGeom prst="rect">
            <a:avLst/>
          </a:prstGeom>
          <a:noFill/>
        </p:spPr>
      </p:pic>
      <p:sp>
        <p:nvSpPr>
          <p:cNvPr id="18" name="Freeform 62"/>
          <p:cNvSpPr>
            <a:spLocks noChangeAspect="1" noEditPoints="1"/>
          </p:cNvSpPr>
          <p:nvPr/>
        </p:nvSpPr>
        <p:spPr bwMode="auto">
          <a:xfrm>
            <a:off x="1330802" y="3350791"/>
            <a:ext cx="311588" cy="314080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245"/>
          <p:cNvSpPr>
            <a:spLocks noChangeAspect="1"/>
          </p:cNvSpPr>
          <p:nvPr/>
        </p:nvSpPr>
        <p:spPr bwMode="auto">
          <a:xfrm>
            <a:off x="4420316" y="3335454"/>
            <a:ext cx="303372" cy="303372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2"/>
          <p:cNvSpPr>
            <a:spLocks noChangeAspect="1" noEditPoints="1"/>
          </p:cNvSpPr>
          <p:nvPr/>
        </p:nvSpPr>
        <p:spPr bwMode="auto">
          <a:xfrm>
            <a:off x="7490420" y="3319374"/>
            <a:ext cx="333973" cy="319453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62" y="31"/>
              </a:cxn>
              <a:cxn ang="0">
                <a:pos x="54" y="27"/>
              </a:cxn>
              <a:cxn ang="0">
                <a:pos x="45" y="33"/>
              </a:cxn>
              <a:cxn ang="0">
                <a:pos x="44" y="35"/>
              </a:cxn>
              <a:cxn ang="0">
                <a:pos x="43" y="35"/>
              </a:cxn>
              <a:cxn ang="0">
                <a:pos x="42" y="35"/>
              </a:cxn>
              <a:cxn ang="0">
                <a:pos x="41" y="33"/>
              </a:cxn>
              <a:cxn ang="0">
                <a:pos x="32" y="27"/>
              </a:cxn>
              <a:cxn ang="0">
                <a:pos x="23" y="33"/>
              </a:cxn>
              <a:cxn ang="0">
                <a:pos x="22" y="35"/>
              </a:cxn>
              <a:cxn ang="0">
                <a:pos x="21" y="35"/>
              </a:cxn>
              <a:cxn ang="0">
                <a:pos x="20" y="35"/>
              </a:cxn>
              <a:cxn ang="0">
                <a:pos x="19" y="33"/>
              </a:cxn>
              <a:cxn ang="0">
                <a:pos x="10" y="27"/>
              </a:cxn>
              <a:cxn ang="0">
                <a:pos x="3" y="31"/>
              </a:cxn>
              <a:cxn ang="0">
                <a:pos x="2" y="31"/>
              </a:cxn>
              <a:cxn ang="0">
                <a:pos x="0" y="30"/>
              </a:cxn>
              <a:cxn ang="0">
                <a:pos x="0" y="30"/>
              </a:cxn>
              <a:cxn ang="0">
                <a:pos x="32" y="7"/>
              </a:cxn>
              <a:cxn ang="0">
                <a:pos x="64" y="30"/>
              </a:cxn>
              <a:cxn ang="0">
                <a:pos x="64" y="30"/>
              </a:cxn>
              <a:cxn ang="0">
                <a:pos x="62" y="31"/>
              </a:cxn>
              <a:cxn ang="0">
                <a:pos x="34" y="51"/>
              </a:cxn>
              <a:cxn ang="0">
                <a:pos x="25" y="61"/>
              </a:cxn>
              <a:cxn ang="0">
                <a:pos x="15" y="51"/>
              </a:cxn>
              <a:cxn ang="0">
                <a:pos x="17" y="49"/>
              </a:cxn>
              <a:cxn ang="0">
                <a:pos x="20" y="51"/>
              </a:cxn>
              <a:cxn ang="0">
                <a:pos x="25" y="56"/>
              </a:cxn>
              <a:cxn ang="0">
                <a:pos x="30" y="51"/>
              </a:cxn>
              <a:cxn ang="0">
                <a:pos x="30" y="29"/>
              </a:cxn>
              <a:cxn ang="0">
                <a:pos x="32" y="29"/>
              </a:cxn>
              <a:cxn ang="0">
                <a:pos x="34" y="29"/>
              </a:cxn>
              <a:cxn ang="0">
                <a:pos x="34" y="51"/>
              </a:cxn>
              <a:cxn ang="0">
                <a:pos x="34" y="6"/>
              </a:cxn>
              <a:cxn ang="0">
                <a:pos x="32" y="6"/>
              </a:cxn>
              <a:cxn ang="0">
                <a:pos x="30" y="6"/>
              </a:cxn>
              <a:cxn ang="0">
                <a:pos x="30" y="3"/>
              </a:cxn>
              <a:cxn ang="0">
                <a:pos x="32" y="0"/>
              </a:cxn>
              <a:cxn ang="0">
                <a:pos x="34" y="3"/>
              </a:cxn>
              <a:cxn ang="0">
                <a:pos x="34" y="6"/>
              </a:cxn>
            </a:cxnLst>
            <a:rect l="0" t="0" r="r" b="b"/>
            <a:pathLst>
              <a:path w="64" h="61">
                <a:moveTo>
                  <a:pt x="62" y="31"/>
                </a:moveTo>
                <a:cubicBezTo>
                  <a:pt x="62" y="31"/>
                  <a:pt x="62" y="31"/>
                  <a:pt x="62" y="31"/>
                </a:cubicBezTo>
                <a:cubicBezTo>
                  <a:pt x="59" y="29"/>
                  <a:pt x="57" y="27"/>
                  <a:pt x="54" y="27"/>
                </a:cubicBezTo>
                <a:cubicBezTo>
                  <a:pt x="51" y="27"/>
                  <a:pt x="47" y="30"/>
                  <a:pt x="45" y="33"/>
                </a:cubicBezTo>
                <a:cubicBezTo>
                  <a:pt x="45" y="33"/>
                  <a:pt x="45" y="34"/>
                  <a:pt x="44" y="35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2" y="35"/>
                  <a:pt x="42" y="35"/>
                </a:cubicBezTo>
                <a:cubicBezTo>
                  <a:pt x="42" y="34"/>
                  <a:pt x="41" y="33"/>
                  <a:pt x="41" y="33"/>
                </a:cubicBezTo>
                <a:cubicBezTo>
                  <a:pt x="39" y="30"/>
                  <a:pt x="36" y="27"/>
                  <a:pt x="32" y="27"/>
                </a:cubicBezTo>
                <a:cubicBezTo>
                  <a:pt x="28" y="27"/>
                  <a:pt x="25" y="30"/>
                  <a:pt x="23" y="33"/>
                </a:cubicBezTo>
                <a:cubicBezTo>
                  <a:pt x="23" y="33"/>
                  <a:pt x="22" y="34"/>
                  <a:pt x="22" y="35"/>
                </a:cubicBezTo>
                <a:cubicBezTo>
                  <a:pt x="22" y="35"/>
                  <a:pt x="22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4"/>
                  <a:pt x="19" y="33"/>
                  <a:pt x="19" y="33"/>
                </a:cubicBezTo>
                <a:cubicBezTo>
                  <a:pt x="17" y="30"/>
                  <a:pt x="14" y="27"/>
                  <a:pt x="10" y="27"/>
                </a:cubicBezTo>
                <a:cubicBezTo>
                  <a:pt x="7" y="27"/>
                  <a:pt x="5" y="29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4" y="16"/>
                  <a:pt x="18" y="7"/>
                  <a:pt x="32" y="7"/>
                </a:cubicBezTo>
                <a:cubicBezTo>
                  <a:pt x="46" y="7"/>
                  <a:pt x="60" y="16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3" y="31"/>
                  <a:pt x="62" y="31"/>
                </a:cubicBezTo>
                <a:close/>
                <a:moveTo>
                  <a:pt x="34" y="51"/>
                </a:moveTo>
                <a:cubicBezTo>
                  <a:pt x="34" y="56"/>
                  <a:pt x="30" y="61"/>
                  <a:pt x="25" y="61"/>
                </a:cubicBezTo>
                <a:cubicBezTo>
                  <a:pt x="19" y="61"/>
                  <a:pt x="15" y="56"/>
                  <a:pt x="15" y="51"/>
                </a:cubicBezTo>
                <a:cubicBezTo>
                  <a:pt x="15" y="50"/>
                  <a:pt x="16" y="49"/>
                  <a:pt x="17" y="49"/>
                </a:cubicBezTo>
                <a:cubicBezTo>
                  <a:pt x="19" y="49"/>
                  <a:pt x="20" y="50"/>
                  <a:pt x="20" y="51"/>
                </a:cubicBezTo>
                <a:cubicBezTo>
                  <a:pt x="20" y="54"/>
                  <a:pt x="22" y="56"/>
                  <a:pt x="25" y="56"/>
                </a:cubicBezTo>
                <a:cubicBezTo>
                  <a:pt x="27" y="56"/>
                  <a:pt x="30" y="54"/>
                  <a:pt x="30" y="51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1" y="29"/>
                  <a:pt x="32" y="29"/>
                </a:cubicBezTo>
                <a:cubicBezTo>
                  <a:pt x="33" y="29"/>
                  <a:pt x="34" y="29"/>
                  <a:pt x="34" y="29"/>
                </a:cubicBezTo>
                <a:lnTo>
                  <a:pt x="34" y="51"/>
                </a:lnTo>
                <a:close/>
                <a:moveTo>
                  <a:pt x="34" y="6"/>
                </a:moveTo>
                <a:cubicBezTo>
                  <a:pt x="34" y="6"/>
                  <a:pt x="33" y="6"/>
                  <a:pt x="32" y="6"/>
                </a:cubicBezTo>
                <a:cubicBezTo>
                  <a:pt x="31" y="6"/>
                  <a:pt x="30" y="6"/>
                  <a:pt x="30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3"/>
                </a:cubicBezTo>
                <a:lnTo>
                  <a:pt x="34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84800" y="3687954"/>
            <a:ext cx="2621652" cy="692497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algn="ctr"/>
            <a:r>
              <a:rPr lang="ru-RU" sz="1400" dirty="0"/>
              <a:t>Пропускная способность центра </a:t>
            </a:r>
            <a:r>
              <a:rPr lang="ru-RU" sz="1400" dirty="0" smtClean="0"/>
              <a:t>до 100 пациентов </a:t>
            </a:r>
            <a:r>
              <a:rPr lang="ru-RU" sz="1400" dirty="0"/>
              <a:t>в день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5548" y="3509626"/>
            <a:ext cx="2835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98,7% поведённых реабилитационных мероприятии регистрировались </a:t>
            </a:r>
            <a:r>
              <a:rPr lang="ru-RU" sz="1200" dirty="0"/>
              <a:t>с улучшением общеклинических показателей и биосоциальных функции пациентов.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8384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 animBg="1"/>
      <p:bldP spid="52" grpId="0" animBg="1"/>
      <p:bldP spid="32" grpId="0" animBg="1"/>
      <p:bldP spid="33" grpId="0" animBg="1"/>
      <p:bldP spid="34" grpId="0" animBg="1"/>
      <p:bldP spid="39" grpId="0"/>
      <p:bldP spid="50" grpId="0"/>
      <p:bldP spid="14" grpId="0"/>
      <p:bldP spid="15" grpId="0" animBg="1"/>
      <p:bldP spid="16" grpId="0" animBg="1"/>
      <p:bldP spid="17" grpId="0" animBg="1"/>
      <p:bldP spid="40" grpId="0"/>
      <p:bldP spid="51" grpId="0"/>
      <p:bldP spid="18" grpId="0" animBg="1"/>
      <p:bldP spid="19" grpId="0" animBg="1"/>
      <p:bldP spid="20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Down Arrow Callout 55"/>
          <p:cNvSpPr/>
          <p:nvPr/>
        </p:nvSpPr>
        <p:spPr>
          <a:xfrm>
            <a:off x="6170812" y="382684"/>
            <a:ext cx="2973188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Down Arrow Callout 54"/>
          <p:cNvSpPr/>
          <p:nvPr/>
        </p:nvSpPr>
        <p:spPr>
          <a:xfrm>
            <a:off x="3085406" y="382684"/>
            <a:ext cx="2973188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Down Arrow Callout 51"/>
          <p:cNvSpPr/>
          <p:nvPr/>
        </p:nvSpPr>
        <p:spPr>
          <a:xfrm>
            <a:off x="0" y="382684"/>
            <a:ext cx="2973188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503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Callout 31"/>
          <p:cNvSpPr/>
          <p:nvPr/>
        </p:nvSpPr>
        <p:spPr>
          <a:xfrm>
            <a:off x="221942" y="515776"/>
            <a:ext cx="2698091" cy="254236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686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Down Arrow Callout 33"/>
          <p:cNvSpPr/>
          <p:nvPr/>
        </p:nvSpPr>
        <p:spPr>
          <a:xfrm>
            <a:off x="6308361" y="1096463"/>
            <a:ext cx="2698091" cy="2542362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6860"/>
            </a:avLst>
          </a:prstGeom>
          <a:blipFill>
            <a:blip r:embed="rId3" cstate="print"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971503" y="3058138"/>
            <a:ext cx="1030185" cy="103018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056909" y="3058138"/>
            <a:ext cx="1030185" cy="103018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endParaRPr lang="en-US" sz="28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42316" y="3058138"/>
            <a:ext cx="1030185" cy="1030185"/>
          </a:xfrm>
          <a:prstGeom prst="ellipse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3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5768" y="3105356"/>
            <a:ext cx="2621652" cy="1446550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algn="ctr"/>
            <a:r>
              <a:rPr lang="ru-RU" sz="1300" dirty="0"/>
              <a:t>Время получения препаратов сократилось до 5-7 минут</a:t>
            </a:r>
          </a:p>
          <a:p>
            <a:pPr algn="ctr"/>
            <a:r>
              <a:rPr lang="ru-RU" sz="1300" dirty="0"/>
              <a:t>Прозрачность в работе, точность предоставления заявок на потребность в ЛС</a:t>
            </a:r>
          </a:p>
          <a:p>
            <a:pPr algn="ctr"/>
            <a:r>
              <a:rPr lang="ru-RU" sz="1300" dirty="0"/>
              <a:t>Исключение ошибок при выписке препаратов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9654" y="61362"/>
            <a:ext cx="7778616" cy="261610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Открыт Центр Амбулаторного лекарственного обеспечения</a:t>
            </a:r>
            <a:endParaRPr lang="en-US" sz="1300" b="1" dirty="0" smtClean="0">
              <a:solidFill>
                <a:srgbClr val="FF0000"/>
              </a:solidFill>
            </a:endParaRPr>
          </a:p>
        </p:txBody>
      </p:sp>
      <p:sp>
        <p:nvSpPr>
          <p:cNvPr id="18" name="Freeform 62"/>
          <p:cNvSpPr>
            <a:spLocks noChangeAspect="1" noEditPoints="1"/>
          </p:cNvSpPr>
          <p:nvPr/>
        </p:nvSpPr>
        <p:spPr bwMode="auto">
          <a:xfrm>
            <a:off x="1415194" y="2770102"/>
            <a:ext cx="311588" cy="314080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2"/>
          <p:cNvSpPr>
            <a:spLocks noChangeAspect="1" noEditPoints="1"/>
          </p:cNvSpPr>
          <p:nvPr/>
        </p:nvSpPr>
        <p:spPr bwMode="auto">
          <a:xfrm>
            <a:off x="7490420" y="3319374"/>
            <a:ext cx="333973" cy="319453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62" y="31"/>
              </a:cxn>
              <a:cxn ang="0">
                <a:pos x="54" y="27"/>
              </a:cxn>
              <a:cxn ang="0">
                <a:pos x="45" y="33"/>
              </a:cxn>
              <a:cxn ang="0">
                <a:pos x="44" y="35"/>
              </a:cxn>
              <a:cxn ang="0">
                <a:pos x="43" y="35"/>
              </a:cxn>
              <a:cxn ang="0">
                <a:pos x="42" y="35"/>
              </a:cxn>
              <a:cxn ang="0">
                <a:pos x="41" y="33"/>
              </a:cxn>
              <a:cxn ang="0">
                <a:pos x="32" y="27"/>
              </a:cxn>
              <a:cxn ang="0">
                <a:pos x="23" y="33"/>
              </a:cxn>
              <a:cxn ang="0">
                <a:pos x="22" y="35"/>
              </a:cxn>
              <a:cxn ang="0">
                <a:pos x="21" y="35"/>
              </a:cxn>
              <a:cxn ang="0">
                <a:pos x="20" y="35"/>
              </a:cxn>
              <a:cxn ang="0">
                <a:pos x="19" y="33"/>
              </a:cxn>
              <a:cxn ang="0">
                <a:pos x="10" y="27"/>
              </a:cxn>
              <a:cxn ang="0">
                <a:pos x="3" y="31"/>
              </a:cxn>
              <a:cxn ang="0">
                <a:pos x="2" y="31"/>
              </a:cxn>
              <a:cxn ang="0">
                <a:pos x="0" y="30"/>
              </a:cxn>
              <a:cxn ang="0">
                <a:pos x="0" y="30"/>
              </a:cxn>
              <a:cxn ang="0">
                <a:pos x="32" y="7"/>
              </a:cxn>
              <a:cxn ang="0">
                <a:pos x="64" y="30"/>
              </a:cxn>
              <a:cxn ang="0">
                <a:pos x="64" y="30"/>
              </a:cxn>
              <a:cxn ang="0">
                <a:pos x="62" y="31"/>
              </a:cxn>
              <a:cxn ang="0">
                <a:pos x="34" y="51"/>
              </a:cxn>
              <a:cxn ang="0">
                <a:pos x="25" y="61"/>
              </a:cxn>
              <a:cxn ang="0">
                <a:pos x="15" y="51"/>
              </a:cxn>
              <a:cxn ang="0">
                <a:pos x="17" y="49"/>
              </a:cxn>
              <a:cxn ang="0">
                <a:pos x="20" y="51"/>
              </a:cxn>
              <a:cxn ang="0">
                <a:pos x="25" y="56"/>
              </a:cxn>
              <a:cxn ang="0">
                <a:pos x="30" y="51"/>
              </a:cxn>
              <a:cxn ang="0">
                <a:pos x="30" y="29"/>
              </a:cxn>
              <a:cxn ang="0">
                <a:pos x="32" y="29"/>
              </a:cxn>
              <a:cxn ang="0">
                <a:pos x="34" y="29"/>
              </a:cxn>
              <a:cxn ang="0">
                <a:pos x="34" y="51"/>
              </a:cxn>
              <a:cxn ang="0">
                <a:pos x="34" y="6"/>
              </a:cxn>
              <a:cxn ang="0">
                <a:pos x="32" y="6"/>
              </a:cxn>
              <a:cxn ang="0">
                <a:pos x="30" y="6"/>
              </a:cxn>
              <a:cxn ang="0">
                <a:pos x="30" y="3"/>
              </a:cxn>
              <a:cxn ang="0">
                <a:pos x="32" y="0"/>
              </a:cxn>
              <a:cxn ang="0">
                <a:pos x="34" y="3"/>
              </a:cxn>
              <a:cxn ang="0">
                <a:pos x="34" y="6"/>
              </a:cxn>
            </a:cxnLst>
            <a:rect l="0" t="0" r="r" b="b"/>
            <a:pathLst>
              <a:path w="64" h="61">
                <a:moveTo>
                  <a:pt x="62" y="31"/>
                </a:moveTo>
                <a:cubicBezTo>
                  <a:pt x="62" y="31"/>
                  <a:pt x="62" y="31"/>
                  <a:pt x="62" y="31"/>
                </a:cubicBezTo>
                <a:cubicBezTo>
                  <a:pt x="59" y="29"/>
                  <a:pt x="57" y="27"/>
                  <a:pt x="54" y="27"/>
                </a:cubicBezTo>
                <a:cubicBezTo>
                  <a:pt x="51" y="27"/>
                  <a:pt x="47" y="30"/>
                  <a:pt x="45" y="33"/>
                </a:cubicBezTo>
                <a:cubicBezTo>
                  <a:pt x="45" y="33"/>
                  <a:pt x="45" y="34"/>
                  <a:pt x="44" y="35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2" y="35"/>
                  <a:pt x="42" y="35"/>
                </a:cubicBezTo>
                <a:cubicBezTo>
                  <a:pt x="42" y="34"/>
                  <a:pt x="41" y="33"/>
                  <a:pt x="41" y="33"/>
                </a:cubicBezTo>
                <a:cubicBezTo>
                  <a:pt x="39" y="30"/>
                  <a:pt x="36" y="27"/>
                  <a:pt x="32" y="27"/>
                </a:cubicBezTo>
                <a:cubicBezTo>
                  <a:pt x="28" y="27"/>
                  <a:pt x="25" y="30"/>
                  <a:pt x="23" y="33"/>
                </a:cubicBezTo>
                <a:cubicBezTo>
                  <a:pt x="23" y="33"/>
                  <a:pt x="22" y="34"/>
                  <a:pt x="22" y="35"/>
                </a:cubicBezTo>
                <a:cubicBezTo>
                  <a:pt x="22" y="35"/>
                  <a:pt x="22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4"/>
                  <a:pt x="19" y="33"/>
                  <a:pt x="19" y="33"/>
                </a:cubicBezTo>
                <a:cubicBezTo>
                  <a:pt x="17" y="30"/>
                  <a:pt x="14" y="27"/>
                  <a:pt x="10" y="27"/>
                </a:cubicBezTo>
                <a:cubicBezTo>
                  <a:pt x="7" y="27"/>
                  <a:pt x="5" y="29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4" y="16"/>
                  <a:pt x="18" y="7"/>
                  <a:pt x="32" y="7"/>
                </a:cubicBezTo>
                <a:cubicBezTo>
                  <a:pt x="46" y="7"/>
                  <a:pt x="60" y="16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3" y="31"/>
                  <a:pt x="62" y="31"/>
                </a:cubicBezTo>
                <a:close/>
                <a:moveTo>
                  <a:pt x="34" y="51"/>
                </a:moveTo>
                <a:cubicBezTo>
                  <a:pt x="34" y="56"/>
                  <a:pt x="30" y="61"/>
                  <a:pt x="25" y="61"/>
                </a:cubicBezTo>
                <a:cubicBezTo>
                  <a:pt x="19" y="61"/>
                  <a:pt x="15" y="56"/>
                  <a:pt x="15" y="51"/>
                </a:cubicBezTo>
                <a:cubicBezTo>
                  <a:pt x="15" y="50"/>
                  <a:pt x="16" y="49"/>
                  <a:pt x="17" y="49"/>
                </a:cubicBezTo>
                <a:cubicBezTo>
                  <a:pt x="19" y="49"/>
                  <a:pt x="20" y="50"/>
                  <a:pt x="20" y="51"/>
                </a:cubicBezTo>
                <a:cubicBezTo>
                  <a:pt x="20" y="54"/>
                  <a:pt x="22" y="56"/>
                  <a:pt x="25" y="56"/>
                </a:cubicBezTo>
                <a:cubicBezTo>
                  <a:pt x="27" y="56"/>
                  <a:pt x="30" y="54"/>
                  <a:pt x="30" y="51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1" y="29"/>
                  <a:pt x="32" y="29"/>
                </a:cubicBezTo>
                <a:cubicBezTo>
                  <a:pt x="33" y="29"/>
                  <a:pt x="34" y="29"/>
                  <a:pt x="34" y="29"/>
                </a:cubicBezTo>
                <a:lnTo>
                  <a:pt x="34" y="51"/>
                </a:lnTo>
                <a:close/>
                <a:moveTo>
                  <a:pt x="34" y="6"/>
                </a:moveTo>
                <a:cubicBezTo>
                  <a:pt x="34" y="6"/>
                  <a:pt x="33" y="6"/>
                  <a:pt x="32" y="6"/>
                </a:cubicBezTo>
                <a:cubicBezTo>
                  <a:pt x="31" y="6"/>
                  <a:pt x="30" y="6"/>
                  <a:pt x="30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3"/>
                </a:cubicBezTo>
                <a:lnTo>
                  <a:pt x="34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70812" y="3479100"/>
            <a:ext cx="2857453" cy="1184940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smtClean="0"/>
              <a:t>62,8%пациентов </a:t>
            </a:r>
            <a:r>
              <a:rPr lang="ru-RU" sz="1200" dirty="0"/>
              <a:t>обеспечены ЛС на дом в 2018 году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100 % пациентов осмотрены медицинской сестрой на дому при доставке ЛС на дом</a:t>
            </a:r>
          </a:p>
        </p:txBody>
      </p:sp>
      <p:pic>
        <p:nvPicPr>
          <p:cNvPr id="24" name="Рисунок 23" descr="C:\Users\gkb5\AppData\Local\Temp\IMG_32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2" y="515774"/>
            <a:ext cx="2698091" cy="25423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516216" y="62753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Доставка ЛС  на дом</a:t>
            </a:r>
            <a:endParaRPr lang="ru-RU" sz="1600" dirty="0"/>
          </a:p>
        </p:txBody>
      </p:sp>
      <p:pic>
        <p:nvPicPr>
          <p:cNvPr id="23" name="Picture 2" descr="C:\Users\user\Desktop\фото НУР ОТАН\IMG_7916-22-11-17-09-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/>
        </p:blipFill>
        <p:spPr bwMode="auto">
          <a:xfrm>
            <a:off x="6308361" y="1080891"/>
            <a:ext cx="2698091" cy="255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2957" y="3217222"/>
            <a:ext cx="27444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Строгий контроль рационального назначения и выписки амбулаторных препаратов</a:t>
            </a:r>
            <a:r>
              <a:rPr lang="kk-KZ" sz="1200" dirty="0"/>
              <a:t>;</a:t>
            </a:r>
            <a:endParaRPr lang="ru-RU" sz="1200" dirty="0"/>
          </a:p>
          <a:p>
            <a:r>
              <a:rPr lang="ru-RU" sz="1200" dirty="0"/>
              <a:t>Ежедневная  сверка выписанных и обеспеченных ЛС через ИСЛО с </a:t>
            </a:r>
            <a:r>
              <a:rPr lang="ru-RU" sz="1200" dirty="0" smtClean="0"/>
              <a:t>АИС, </a:t>
            </a:r>
            <a:r>
              <a:rPr lang="kk-KZ" sz="1200" dirty="0" smtClean="0"/>
              <a:t>Э</a:t>
            </a:r>
            <a:r>
              <a:rPr lang="ru-RU" sz="1200" dirty="0"/>
              <a:t>РДБ, РПН; </a:t>
            </a:r>
          </a:p>
          <a:p>
            <a:endParaRPr lang="ru-RU" dirty="0"/>
          </a:p>
        </p:txBody>
      </p:sp>
      <p:pic>
        <p:nvPicPr>
          <p:cNvPr id="5122" name="Picture 2" descr="C:\Users\user\Downloads\IMG_085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30" y="766004"/>
            <a:ext cx="2853925" cy="21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060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 animBg="1"/>
      <p:bldP spid="52" grpId="0" animBg="1"/>
      <p:bldP spid="32" grpId="0" animBg="1"/>
      <p:bldP spid="34" grpId="0" animBg="1"/>
      <p:bldP spid="15" grpId="0" animBg="1"/>
      <p:bldP spid="16" grpId="0" animBg="1"/>
      <p:bldP spid="17" grpId="0" animBg="1"/>
      <p:bldP spid="40" grpId="0"/>
      <p:bldP spid="51" grpId="0"/>
      <p:bldP spid="18" grpId="0" animBg="1"/>
      <p:bldP spid="20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14299" y="3786196"/>
            <a:ext cx="8663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Мы обучаем своих специалистов иностранным языкам – проводится обучение английского языка 49 специалистам за счет средств больницы</a:t>
            </a:r>
            <a:endParaRPr lang="ru-RU" b="1" dirty="0"/>
          </a:p>
        </p:txBody>
      </p:sp>
      <p:sp>
        <p:nvSpPr>
          <p:cNvPr id="35" name="Right Triangle 31"/>
          <p:cNvSpPr/>
          <p:nvPr/>
        </p:nvSpPr>
        <p:spPr>
          <a:xfrm rot="10800000" flipH="1" flipV="1">
            <a:off x="4002731" y="938894"/>
            <a:ext cx="227874" cy="26470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C:\Users\user\Downloads\IMG_0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290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03598"/>
            <a:ext cx="52673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ight Triangle 31"/>
          <p:cNvSpPr/>
          <p:nvPr/>
        </p:nvSpPr>
        <p:spPr>
          <a:xfrm rot="10800000">
            <a:off x="3503730" y="3138614"/>
            <a:ext cx="204174" cy="236888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9722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16" descr="http://ithelp32.ru/images/news/nastroyka_pc/salute-e-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60" y="2930556"/>
            <a:ext cx="875960" cy="76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http://printmaster-it.ru/assets/images/remont-kompjuter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84" y="797980"/>
            <a:ext cx="767643" cy="6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право 11"/>
          <p:cNvSpPr/>
          <p:nvPr/>
        </p:nvSpPr>
        <p:spPr>
          <a:xfrm>
            <a:off x="460375" y="810680"/>
            <a:ext cx="1082856" cy="54882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100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%</a:t>
            </a:r>
            <a:endParaRPr lang="ru-RU" altLang="ru-RU" sz="1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69876" y="1479543"/>
            <a:ext cx="2079342" cy="11299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6800" tIns="38400" rIns="76800" bIns="384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Оснащенность компьютерной техникой </a:t>
            </a:r>
            <a:r>
              <a:rPr lang="ru-RU" sz="1200" b="1" dirty="0" smtClean="0">
                <a:solidFill>
                  <a:prstClr val="black"/>
                </a:solidFill>
                <a:cs typeface="Arial" pitchFamily="34" charset="0"/>
              </a:rPr>
              <a:t>и высокоскоростным интернетом рабочих мест</a:t>
            </a:r>
            <a:endParaRPr lang="ru-RU" altLang="ru-RU" sz="12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6" y="473223"/>
            <a:ext cx="62182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331639" y="2968272"/>
            <a:ext cx="1024788" cy="54882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100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%</a:t>
            </a:r>
            <a:endParaRPr lang="ru-RU" altLang="ru-RU" sz="1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81253" y="3612118"/>
            <a:ext cx="2079342" cy="1129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6800" tIns="38400" rIns="76800" bIns="384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cs typeface="Arial" pitchFamily="34" charset="0"/>
              </a:rPr>
              <a:t>Персонала обучены работе со  сторонними МИС</a:t>
            </a:r>
            <a:endParaRPr lang="ru-RU" altLang="ru-RU" sz="1200" b="1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6782794" y="797980"/>
            <a:ext cx="1024788" cy="54882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100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%</a:t>
            </a:r>
            <a:endParaRPr lang="ru-RU" altLang="ru-RU" sz="1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592295" y="1582680"/>
            <a:ext cx="2079342" cy="9236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6800" tIns="38400" rIns="76800" bIns="384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cs typeface="Arial" pitchFamily="34" charset="0"/>
              </a:rPr>
              <a:t>Лабораторные исследования переведены в электронный формат</a:t>
            </a:r>
            <a:endParaRPr lang="ru-RU" altLang="ru-RU" sz="1200" b="1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88" y="625315"/>
            <a:ext cx="1040758" cy="8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трелка вправо 22"/>
          <p:cNvSpPr/>
          <p:nvPr/>
        </p:nvSpPr>
        <p:spPr>
          <a:xfrm>
            <a:off x="6706678" y="2840332"/>
            <a:ext cx="1033674" cy="55958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altLang="ru-RU" sz="1200" dirty="0" smtClean="0">
                <a:solidFill>
                  <a:srgbClr val="FF0000"/>
                </a:solidFill>
              </a:rPr>
              <a:t>100</a:t>
            </a:r>
            <a:r>
              <a:rPr lang="en-US" altLang="ru-RU" sz="1200" dirty="0" smtClean="0">
                <a:solidFill>
                  <a:srgbClr val="FF0000"/>
                </a:solidFill>
              </a:rPr>
              <a:t>%</a:t>
            </a:r>
            <a:endParaRPr lang="ru-RU" altLang="ru-RU" sz="12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592295" y="3543838"/>
            <a:ext cx="2071460" cy="13681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6800" tIns="38400" rIns="76800" bIns="384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cs typeface="Arial" pitchFamily="34" charset="0"/>
              </a:rPr>
              <a:t>Форм медицинской документации отменены в бумажном варианте и переведены в электронный формат</a:t>
            </a:r>
            <a:endParaRPr lang="ru-RU" altLang="ru-RU" sz="1200" b="1" dirty="0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7046"/>
          <a:stretch/>
        </p:blipFill>
        <p:spPr bwMode="auto">
          <a:xfrm>
            <a:off x="7910888" y="2753370"/>
            <a:ext cx="964641" cy="79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69" y="2719508"/>
            <a:ext cx="1572292" cy="73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Стрелка вправо 47"/>
          <p:cNvSpPr/>
          <p:nvPr/>
        </p:nvSpPr>
        <p:spPr>
          <a:xfrm>
            <a:off x="3530502" y="845540"/>
            <a:ext cx="1024788" cy="54882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100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%</a:t>
            </a:r>
            <a:endParaRPr lang="ru-RU" altLang="ru-RU" sz="1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43" y="674415"/>
            <a:ext cx="891070" cy="89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508392" y="1625270"/>
            <a:ext cx="2079342" cy="9236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6800" tIns="38400" rIns="76800" bIns="384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cs typeface="Arial" pitchFamily="34" charset="0"/>
              </a:rPr>
              <a:t>Рентген снимки переведены в электронный формат</a:t>
            </a:r>
            <a:endParaRPr lang="ru-RU" altLang="ru-RU" sz="1200" b="1" dirty="0"/>
          </a:p>
        </p:txBody>
      </p:sp>
      <p:sp>
        <p:nvSpPr>
          <p:cNvPr id="51" name="Стрелка вправо 50"/>
          <p:cNvSpPr/>
          <p:nvPr/>
        </p:nvSpPr>
        <p:spPr>
          <a:xfrm>
            <a:off x="3293754" y="2840332"/>
            <a:ext cx="1024788" cy="54882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altLang="ru-RU" sz="1400" dirty="0" smtClean="0">
                <a:solidFill>
                  <a:srgbClr val="FF0000"/>
                </a:solidFill>
              </a:rPr>
              <a:t>95 %</a:t>
            </a:r>
            <a:endParaRPr lang="ru-RU" altLang="ru-RU" sz="1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3492323" y="3574550"/>
            <a:ext cx="2095411" cy="13681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6800" tIns="38400" rIns="76800" bIns="384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/>
              <a:t>Охват населения электронными паспортами </a:t>
            </a:r>
            <a:r>
              <a:rPr lang="ru-RU" sz="1200" b="1" dirty="0" smtClean="0"/>
              <a:t>здоровья, </a:t>
            </a:r>
            <a:r>
              <a:rPr lang="ru-RU" sz="1200" b="1" dirty="0"/>
              <a:t>полная информация о состоянии здоровья </a:t>
            </a:r>
            <a:r>
              <a:rPr lang="ru-RU" sz="1200" b="1" dirty="0" smtClean="0"/>
              <a:t>пациентов</a:t>
            </a:r>
            <a:endParaRPr lang="ru-RU" sz="1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8789" y="46379"/>
            <a:ext cx="7794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/>
              <a:t>Цифровой Казахстан, переход на «безбумажную» больницу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92734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236" y="123478"/>
            <a:ext cx="79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Достижение показателей </a:t>
            </a:r>
            <a:r>
              <a:rPr lang="en-US" dirty="0" smtClean="0">
                <a:solidFill>
                  <a:srgbClr val="FF0000"/>
                </a:solidFill>
              </a:rPr>
              <a:t>KPI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236" y="1563638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/>
              <a:t>С 2020 года внедрено обязательное социальное медицинское страхование, наша больница полностью готова принимать пациентов  врамках ОСМС, проведено каскадное обучение всех сотрудников с последующим трех этапнной аттестацией – тестовая, устная экзаменация  с ситуационными вопросами, аттестация на местах работы с симуляцией внештатных случаев. Четка разгаринчены пакеты ОСМС и ГОБМП, для удобства оплаты взносов  установлены терминалы оплаты.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74440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user\Desktop\фото поликлиника\16.11.2018 Medeu\DSC01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46" y="892486"/>
            <a:ext cx="3801867" cy="27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99" y="636847"/>
            <a:ext cx="1584176" cy="14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1"/>
          <a:stretch/>
        </p:blipFill>
        <p:spPr bwMode="auto">
          <a:xfrm>
            <a:off x="155575" y="120918"/>
            <a:ext cx="816025" cy="79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26839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Международное сотрудничество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3" name="Group 50"/>
          <p:cNvGrpSpPr/>
          <p:nvPr/>
        </p:nvGrpSpPr>
        <p:grpSpPr>
          <a:xfrm>
            <a:off x="5024913" y="3723878"/>
            <a:ext cx="3752400" cy="46543"/>
            <a:chOff x="4322543" y="4131077"/>
            <a:chExt cx="4051518" cy="48259"/>
          </a:xfrm>
        </p:grpSpPr>
        <p:sp>
          <p:nvSpPr>
            <p:cNvPr id="14" name="Rectangle 51"/>
            <p:cNvSpPr/>
            <p:nvPr/>
          </p:nvSpPr>
          <p:spPr>
            <a:xfrm>
              <a:off x="4322543" y="4131077"/>
              <a:ext cx="1363279" cy="4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52"/>
            <p:cNvSpPr/>
            <p:nvPr/>
          </p:nvSpPr>
          <p:spPr>
            <a:xfrm>
              <a:off x="5685822" y="4131077"/>
              <a:ext cx="1363279" cy="4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53"/>
            <p:cNvSpPr/>
            <p:nvPr/>
          </p:nvSpPr>
          <p:spPr>
            <a:xfrm>
              <a:off x="7010782" y="4131077"/>
              <a:ext cx="1363279" cy="4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50"/>
          <p:cNvGrpSpPr/>
          <p:nvPr/>
        </p:nvGrpSpPr>
        <p:grpSpPr>
          <a:xfrm>
            <a:off x="523542" y="2189597"/>
            <a:ext cx="3752400" cy="46543"/>
            <a:chOff x="4322543" y="4131077"/>
            <a:chExt cx="4051518" cy="48259"/>
          </a:xfrm>
        </p:grpSpPr>
        <p:sp>
          <p:nvSpPr>
            <p:cNvPr id="18" name="Rectangle 51"/>
            <p:cNvSpPr/>
            <p:nvPr/>
          </p:nvSpPr>
          <p:spPr>
            <a:xfrm>
              <a:off x="4322543" y="4131077"/>
              <a:ext cx="1363279" cy="4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52"/>
            <p:cNvSpPr/>
            <p:nvPr/>
          </p:nvSpPr>
          <p:spPr>
            <a:xfrm>
              <a:off x="5685822" y="4131077"/>
              <a:ext cx="1363279" cy="4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53"/>
            <p:cNvSpPr/>
            <p:nvPr/>
          </p:nvSpPr>
          <p:spPr>
            <a:xfrm>
              <a:off x="7010782" y="4131077"/>
              <a:ext cx="1363279" cy="4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139952" y="4078307"/>
            <a:ext cx="5018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Совместный проект с региональным офисом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ВОЗ</a:t>
            </a:r>
            <a:r>
              <a:rPr lang="ru-RU" sz="1400" dirty="0"/>
              <a:t> по приоритетному развитию ПМСП</a:t>
            </a:r>
          </a:p>
          <a:p>
            <a:pPr algn="ctr"/>
            <a:r>
              <a:rPr lang="ru-RU" sz="1400" dirty="0"/>
              <a:t> </a:t>
            </a:r>
            <a:r>
              <a:rPr lang="ru-RU" sz="1400" dirty="0" err="1"/>
              <a:t>Медеуского</a:t>
            </a:r>
            <a:r>
              <a:rPr lang="ru-RU" sz="1400" dirty="0"/>
              <a:t> района.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73" y="888264"/>
            <a:ext cx="1198758" cy="89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294" y="2383035"/>
            <a:ext cx="46819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Участники семинара </a:t>
            </a:r>
          </a:p>
          <a:p>
            <a:r>
              <a:rPr lang="ru-RU" sz="1400" dirty="0"/>
              <a:t>Хуан </a:t>
            </a:r>
            <a:r>
              <a:rPr lang="ru-RU" sz="1400" dirty="0" err="1"/>
              <a:t>Тэлло</a:t>
            </a:r>
            <a:r>
              <a:rPr lang="ru-RU" sz="1400" dirty="0"/>
              <a:t> (Руководитель Европейского центра ВОЗ по первичной медико-санитарной помощи в г. Алматы Отдел систем здравоохранения и охраны общественного здоровья Европейское региональное бюро ВОЗ),</a:t>
            </a:r>
          </a:p>
          <a:p>
            <a:r>
              <a:rPr lang="ru-RU" sz="1400" dirty="0"/>
              <a:t> </a:t>
            </a:r>
            <a:r>
              <a:rPr lang="ru-RU" sz="1400" dirty="0" err="1"/>
              <a:t>Арнольдас</a:t>
            </a:r>
            <a:r>
              <a:rPr lang="ru-RU" sz="1400" dirty="0"/>
              <a:t> </a:t>
            </a:r>
            <a:r>
              <a:rPr lang="ru-RU" sz="1400" dirty="0" err="1"/>
              <a:t>Юргутис</a:t>
            </a:r>
            <a:r>
              <a:rPr lang="ru-RU" sz="1400" dirty="0"/>
              <a:t>, (доктор медицины, </a:t>
            </a:r>
            <a:r>
              <a:rPr lang="ru-RU" sz="1400" dirty="0" err="1"/>
              <a:t>PhD</a:t>
            </a:r>
            <a:r>
              <a:rPr lang="ru-RU" sz="1400" dirty="0"/>
              <a:t> общественное здравоохранение) старший советник Европейского центра ВОЗ по первичной медико-санитарной помощи в Алматы</a:t>
            </a:r>
          </a:p>
          <a:p>
            <a:r>
              <a:rPr lang="ru-RU" sz="1400" dirty="0"/>
              <a:t> КОЗ </a:t>
            </a:r>
          </a:p>
          <a:p>
            <a:r>
              <a:rPr lang="ru-RU" sz="1400" dirty="0"/>
              <a:t>Население </a:t>
            </a:r>
            <a:r>
              <a:rPr lang="ru-RU" sz="1400" dirty="0" err="1"/>
              <a:t>Медеуского</a:t>
            </a:r>
            <a:r>
              <a:rPr lang="ru-RU" sz="1400" dirty="0"/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18302731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9" y="267471"/>
            <a:ext cx="6532923" cy="1221558"/>
          </a:xfrm>
        </p:spPr>
        <p:txBody>
          <a:bodyPr/>
          <a:lstStyle/>
          <a:p>
            <a:r>
              <a:rPr lang="ru-RU" dirty="0" smtClean="0"/>
              <a:t>Посещение ГКБ №5 делегации из Японии</a:t>
            </a:r>
            <a:br>
              <a:rPr lang="ru-RU" dirty="0" smtClean="0"/>
            </a:br>
            <a:r>
              <a:rPr lang="ru-RU" dirty="0" smtClean="0"/>
              <a:t>в целях обмена опытом организации работы </a:t>
            </a:r>
            <a:br>
              <a:rPr lang="ru-RU" dirty="0" smtClean="0"/>
            </a:br>
            <a:r>
              <a:rPr lang="ru-RU" dirty="0" smtClean="0"/>
              <a:t>ПМСП и стационара в Центральной Азии</a:t>
            </a:r>
            <a:endParaRPr lang="ru-RU" dirty="0"/>
          </a:p>
        </p:txBody>
      </p:sp>
      <p:cxnSp>
        <p:nvCxnSpPr>
          <p:cNvPr id="7" name="Straight Connector 67"/>
          <p:cNvCxnSpPr/>
          <p:nvPr/>
        </p:nvCxnSpPr>
        <p:spPr>
          <a:xfrm rot="10800000">
            <a:off x="578524" y="2000247"/>
            <a:ext cx="3136221" cy="158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6530" name="Picture 2" descr="ÐÐ° Ð¸Ð·Ð¾Ð±ÑÐ°Ð¶ÐµÐ½Ð¸Ð¸ Ð¼Ð¾Ð¶ÐµÑ Ð½Ð°ÑÐ¾Ð´Ð¸ÑÑÑÑ: 2 ÑÐµÐ»Ð¾Ð²ÐµÐºÐ°, Ð»ÑÐ´Ð¸ ÑÑÐ¾Ñ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2381" y="1489029"/>
            <a:ext cx="3531401" cy="2354268"/>
          </a:xfrm>
          <a:prstGeom prst="rect">
            <a:avLst/>
          </a:prstGeom>
          <a:noFill/>
        </p:spPr>
      </p:pic>
      <p:pic>
        <p:nvPicPr>
          <p:cNvPr id="406532" name="Picture 4" descr="ÐÐ° Ð¸Ð·Ð¾Ð±ÑÐ°Ð¶ÐµÐ½Ð¸Ð¸ Ð¼Ð¾Ð¶ÐµÑ Ð½Ð°ÑÐ¾Ð´Ð¸ÑÑÑÑ: 4 ÑÐµÐ»Ð¾Ð²ÐµÐºÐ°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6922"/>
            <a:ext cx="3929058" cy="2619372"/>
          </a:xfrm>
          <a:prstGeom prst="rect">
            <a:avLst/>
          </a:prstGeom>
          <a:noFill/>
        </p:spPr>
      </p:pic>
      <p:pic>
        <p:nvPicPr>
          <p:cNvPr id="406534" name="Picture 6" descr="ÐÐ° Ð¸Ð·Ð¾Ð±ÑÐ°Ð¶ÐµÐ½Ð¸Ð¸ Ð¼Ð¾Ð¶ÐµÑ Ð½Ð°ÑÐ¾Ð´Ð¸ÑÑÑÑ: 2 ÑÐµÐ»Ð¾Ð²ÐµÐºÐ°, Ð»ÑÐ´Ð¸ ÑÑÐ¾ÑÑ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8672" y="3186294"/>
            <a:ext cx="270000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76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9" y="267471"/>
            <a:ext cx="8318699" cy="94695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Мастер-класс с участием коллег из Ю. Кореи</a:t>
            </a:r>
            <a:br>
              <a:rPr lang="ru-RU" sz="1400" dirty="0" smtClean="0"/>
            </a:br>
            <a:r>
              <a:rPr lang="ru-RU" sz="1400" b="0" dirty="0" smtClean="0"/>
              <a:t>Проведены более 20 совместных операции по реконструкции носа</a:t>
            </a:r>
            <a:br>
              <a:rPr lang="ru-RU" sz="1400" b="0" dirty="0" smtClean="0"/>
            </a:br>
            <a:r>
              <a:rPr lang="ru-RU" sz="1400" b="0" dirty="0" smtClean="0"/>
              <a:t>Подписан Меморандум о сотрудничестве между Университетской </a:t>
            </a:r>
            <a:r>
              <a:rPr lang="ru-RU" sz="1400" b="0" dirty="0"/>
              <a:t>клиники </a:t>
            </a:r>
            <a:r>
              <a:rPr lang="ru-RU" sz="1400" b="0" dirty="0" err="1"/>
              <a:t>Чосон</a:t>
            </a:r>
            <a:r>
              <a:rPr lang="ru-RU" sz="1400" b="0" dirty="0"/>
              <a:t> Южная </a:t>
            </a:r>
            <a:r>
              <a:rPr lang="ru-RU" sz="1400" b="0" dirty="0" smtClean="0"/>
              <a:t>Корея и </a:t>
            </a:r>
            <a:br>
              <a:rPr lang="ru-RU" sz="1400" b="0" dirty="0" smtClean="0"/>
            </a:br>
            <a:r>
              <a:rPr lang="ru-RU" sz="1400" b="0" dirty="0" smtClean="0"/>
              <a:t>Городской клинической больницей №5</a:t>
            </a:r>
            <a:endParaRPr lang="ru-RU" sz="1400" b="0" dirty="0"/>
          </a:p>
        </p:txBody>
      </p:sp>
      <p:cxnSp>
        <p:nvCxnSpPr>
          <p:cNvPr id="7" name="Straight Connector 67"/>
          <p:cNvCxnSpPr/>
          <p:nvPr/>
        </p:nvCxnSpPr>
        <p:spPr>
          <a:xfrm flipH="1" flipV="1">
            <a:off x="3538379" y="2357436"/>
            <a:ext cx="207422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22" name="Picture 2" descr="ÐÐ° Ð¸Ð·Ð¾Ð±ÑÐ°Ð¶ÐµÐ½Ð¸Ð¸ Ð¼Ð¾Ð¶ÐµÑ Ð½Ð°ÑÐ¾Ð´Ð¸ÑÑÑÑ: 5 ÑÐµÐ»Ð¾Ð²ÐµÐº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9" y="1714512"/>
            <a:ext cx="2571739" cy="3214674"/>
          </a:xfrm>
          <a:prstGeom prst="rect">
            <a:avLst/>
          </a:prstGeom>
          <a:noFill/>
        </p:spPr>
      </p:pic>
      <p:pic>
        <p:nvPicPr>
          <p:cNvPr id="337924" name="Picture 4" descr="ÐÐ° Ð¸Ð·Ð¾Ð±ÑÐ°Ð¶ÐµÐ½Ð¸Ð¸ Ð¼Ð¾Ð¶ÐµÑ Ð½Ð°ÑÐ¾Ð´Ð¸ÑÑÑÑ: 1 ÑÐµÐ»Ð¾Ð²Ðµ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650040"/>
            <a:ext cx="2581785" cy="3214674"/>
          </a:xfrm>
          <a:prstGeom prst="rect">
            <a:avLst/>
          </a:prstGeom>
          <a:noFill/>
        </p:spPr>
      </p:pic>
      <p:pic>
        <p:nvPicPr>
          <p:cNvPr id="8194" name="Picture 2" descr="ÐÐ° Ð¸Ð·Ð¾Ð±ÑÐ°Ð¶ÐµÐ½Ð¸Ð¸ Ð¼Ð¾Ð¶ÐµÑ Ð½Ð°ÑÐ¾Ð´Ð¸ÑÑÑÑ: Ð¾Ð´Ð¸Ð½ Ð¸Ð»Ð¸ Ð½ÐµÑÐºÐ¾Ð»ÑÐºÐ¾ ÑÐµÐ»Ð¾Ð²ÐµÐº Ð¸ Ð½Ð° ÑÐ»Ð¸Ñ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03798"/>
            <a:ext cx="307234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2" name="AutoShape 4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4" name="AutoShape 6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6" name="AutoShape 8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83" name="AutoShape 15" descr="ÐÐ°ÑÑÐ¸Ð½ÐºÐ¸ Ð¿Ð¾ Ð·Ð°Ð¿ÑÐ¾ÑÑ Ð¸Ð½ÑÑÐ°Ð³ÑÐ°Ð¼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315597" y="151569"/>
            <a:ext cx="8243259" cy="1556085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ГКБ № 5 является одной из передовых клиник Республики Казахстан,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которая оказывает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высокотехнологичные медицинские услуги в  области оториноларингологии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челюстно-лицевой хирургии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так же имеет в своем составе амбулаторно-поликлиническую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службу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самыми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новейшими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технологиями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в Республике Казахстан: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55575" y="1532500"/>
            <a:ext cx="8515992" cy="3370771"/>
            <a:chOff x="184153" y="1498235"/>
            <a:chExt cx="8515992" cy="3370771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112859" y="3220483"/>
              <a:ext cx="622243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/>
              </a:r>
              <a:br>
                <a:rPr lang="ru-RU" dirty="0"/>
              </a:br>
              <a:r>
                <a:rPr lang="ru-RU" dirty="0"/>
                <a:t> </a:t>
              </a:r>
              <a:br>
                <a:rPr lang="ru-RU" dirty="0"/>
              </a:br>
              <a:r>
                <a:rPr lang="ru-RU" dirty="0" smtClean="0"/>
                <a:t> Центр </a:t>
              </a:r>
              <a:r>
                <a:rPr lang="ru-RU" dirty="0"/>
                <a:t>амбулаторной </a:t>
              </a:r>
              <a:r>
                <a:rPr lang="ru-RU" dirty="0" smtClean="0"/>
                <a:t>реабилитации</a:t>
              </a:r>
              <a:endParaRPr lang="ru-RU" dirty="0"/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98" y="1503469"/>
              <a:ext cx="684696" cy="389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1079104" y="1498235"/>
              <a:ext cx="30796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err="1"/>
                <a:t>С</a:t>
              </a:r>
              <a:r>
                <a:rPr lang="ru-RU" dirty="0" err="1" smtClean="0"/>
                <a:t>урдологический</a:t>
              </a:r>
              <a:r>
                <a:rPr lang="ru-RU" dirty="0" smtClean="0"/>
                <a:t> </a:t>
              </a:r>
              <a:r>
                <a:rPr lang="ru-RU" dirty="0"/>
                <a:t>центр;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196350" y="2154268"/>
              <a:ext cx="700732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Научно-клинический </a:t>
              </a:r>
              <a:r>
                <a:rPr lang="ru-RU" dirty="0"/>
                <a:t>центр детской оториноларингологии;</a:t>
              </a:r>
              <a:br>
                <a:rPr lang="ru-RU" dirty="0"/>
              </a:b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269730" y="4468896"/>
              <a:ext cx="28575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/>
                <a:t>Центр </a:t>
              </a:r>
              <a:r>
                <a:rPr lang="ru-RU" dirty="0"/>
                <a:t>FESS хирургии;</a:t>
              </a:r>
            </a:p>
          </p:txBody>
        </p:sp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13" y="3143236"/>
              <a:ext cx="653325" cy="298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1196350" y="3023782"/>
              <a:ext cx="75037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Центр </a:t>
              </a:r>
              <a:r>
                <a:rPr lang="ru-RU" dirty="0"/>
                <a:t>амбулаторного лекарственного обеспечения;</a:t>
              </a:r>
              <a:br>
                <a:rPr lang="ru-RU" dirty="0"/>
              </a:br>
              <a:endParaRPr lang="ru-RU" dirty="0"/>
            </a:p>
          </p:txBody>
        </p:sp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85" y="4541077"/>
              <a:ext cx="527331" cy="327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1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6" b="11347"/>
            <a:stretch/>
          </p:blipFill>
          <p:spPr bwMode="auto">
            <a:xfrm>
              <a:off x="284240" y="3838848"/>
              <a:ext cx="803733" cy="355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3" y="2279850"/>
              <a:ext cx="715440" cy="38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359622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607807" y="2295185"/>
            <a:ext cx="2693125" cy="0"/>
          </a:xfrm>
          <a:prstGeom prst="line">
            <a:avLst/>
          </a:prstGeom>
          <a:ln w="1905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Down Arrow Callout 133"/>
          <p:cNvSpPr/>
          <p:nvPr/>
        </p:nvSpPr>
        <p:spPr>
          <a:xfrm>
            <a:off x="1244986" y="265675"/>
            <a:ext cx="4550585" cy="497536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Наши победы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60704" y="1415259"/>
            <a:ext cx="218733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Участие и победа члена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партии в проекте 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38" name="Sev01"/>
          <p:cNvSpPr>
            <a:spLocks noChangeAspect="1"/>
          </p:cNvSpPr>
          <p:nvPr/>
        </p:nvSpPr>
        <p:spPr>
          <a:xfrm>
            <a:off x="1804540" y="2182589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 flipH="1">
            <a:off x="5754841" y="2295185"/>
            <a:ext cx="2693125" cy="0"/>
          </a:xfrm>
          <a:prstGeom prst="line">
            <a:avLst/>
          </a:prstGeom>
          <a:ln w="1905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Down Arrow Callout 152"/>
          <p:cNvSpPr/>
          <p:nvPr/>
        </p:nvSpPr>
        <p:spPr>
          <a:xfrm>
            <a:off x="510816" y="1216219"/>
            <a:ext cx="2790116" cy="982775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629842" y="1415259"/>
            <a:ext cx="2602256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100" b="1" dirty="0" err="1" smtClean="0">
                <a:solidFill>
                  <a:schemeClr val="bg1"/>
                </a:solidFill>
              </a:rPr>
              <a:t>Челюстно</a:t>
            </a:r>
            <a:r>
              <a:rPr lang="ru-RU" sz="1100" b="1" dirty="0" smtClean="0">
                <a:solidFill>
                  <a:schemeClr val="bg1"/>
                </a:solidFill>
              </a:rPr>
              <a:t> – лицевой хирург ГКБ №5 </a:t>
            </a:r>
            <a:r>
              <a:rPr lang="ru-RU" sz="1100" b="1" dirty="0" err="1" smtClean="0">
                <a:solidFill>
                  <a:schemeClr val="bg1"/>
                </a:solidFill>
              </a:rPr>
              <a:t>Жапаров</a:t>
            </a: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Сухраб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 smtClean="0">
                <a:solidFill>
                  <a:schemeClr val="bg1"/>
                </a:solidFill>
              </a:rPr>
              <a:t>Абайдуллаұлы</a:t>
            </a:r>
            <a:r>
              <a:rPr lang="ru-RU" sz="1100" b="1" dirty="0" smtClean="0">
                <a:solidFill>
                  <a:schemeClr val="bg1"/>
                </a:solidFill>
              </a:rPr>
              <a:t> участник проекта  100 новых лиц Казахстана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156" name="Sev01"/>
          <p:cNvSpPr>
            <a:spLocks noChangeAspect="1"/>
          </p:cNvSpPr>
          <p:nvPr/>
        </p:nvSpPr>
        <p:spPr>
          <a:xfrm>
            <a:off x="6927280" y="2168755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3182" name="Picture 14" descr="ÐÐ°ÑÑÐ¸Ð½ÐºÐ¸ Ð¿Ð¾ Ð·Ð°Ð¿ÑÐ¾ÑÑ 100 Ð»Ð¸Ñ ÐºÐ°Ð·Ð°ÑÑÑÐ°Ð½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7294" y="988388"/>
            <a:ext cx="1759972" cy="1069184"/>
          </a:xfrm>
          <a:prstGeom prst="rect">
            <a:avLst/>
          </a:prstGeom>
          <a:noFill/>
        </p:spPr>
      </p:pic>
      <p:pic>
        <p:nvPicPr>
          <p:cNvPr id="263183" name="Picture 15" descr="E:\Нур Отан\СУХРАБ\PHOTO-2019-02-15-09-21-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111" y="2571750"/>
            <a:ext cx="4081388" cy="2406319"/>
          </a:xfrm>
          <a:prstGeom prst="rect">
            <a:avLst/>
          </a:prstGeom>
          <a:noFill/>
        </p:spPr>
      </p:pic>
      <p:pic>
        <p:nvPicPr>
          <p:cNvPr id="263184" name="Picture 16" descr="E:\Нур Отан\СУХРАБ\PHOTO-2019-02-15-09-21-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2571751"/>
            <a:ext cx="4019467" cy="2409258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1" y="131819"/>
            <a:ext cx="768565" cy="81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986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7" grpId="0"/>
      <p:bldP spid="138" grpId="0" animBg="1"/>
      <p:bldP spid="153" grpId="0" animBg="1"/>
      <p:bldP spid="155" grpId="0"/>
      <p:bldP spid="1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14282" y="2928940"/>
            <a:ext cx="2663075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Международный день медицинской сестры – 12 мая. </a:t>
            </a:r>
            <a:endParaRPr lang="en-US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973297" y="3263034"/>
            <a:ext cx="1650146" cy="654731"/>
            <a:chOff x="6978977" y="3155872"/>
            <a:chExt cx="1650146" cy="654731"/>
          </a:xfrm>
        </p:grpSpPr>
        <p:sp>
          <p:nvSpPr>
            <p:cNvPr id="30" name="TextBox 29"/>
            <p:cNvSpPr txBox="1"/>
            <p:nvPr/>
          </p:nvSpPr>
          <p:spPr>
            <a:xfrm>
              <a:off x="6978977" y="3155872"/>
              <a:ext cx="154250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Global Access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78977" y="3348938"/>
              <a:ext cx="1650146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000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There are many variations of passages of lorem but the</a:t>
              </a:r>
              <a:br>
                <a:rPr lang="en-US" sz="1000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</a:br>
              <a:r>
                <a:rPr lang="en-US" sz="1000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majority have suffered.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976432" y="4068588"/>
            <a:ext cx="1542505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GPS Services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425805" y="3384457"/>
            <a:ext cx="469020" cy="455593"/>
            <a:chOff x="3425803" y="3384456"/>
            <a:chExt cx="469021" cy="455593"/>
          </a:xfrm>
        </p:grpSpPr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3425803" y="3384456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 5"/>
            <p:cNvSpPr>
              <a:spLocks noEditPoints="1"/>
            </p:cNvSpPr>
            <p:nvPr/>
          </p:nvSpPr>
          <p:spPr bwMode="auto">
            <a:xfrm>
              <a:off x="3520613" y="3475150"/>
              <a:ext cx="279400" cy="27940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28708" name="Picture 4" descr="ÐÐ° Ð¸Ð·Ð¾Ð±ÑÐ°Ð¶ÐµÐ½Ð¸Ð¸ Ð¼Ð¾Ð¶ÐµÑ Ð½Ð°ÑÐ¾Ð´Ð¸ÑÑÑÑ: 11 ÑÐµÐ»Ð¾Ð²ÐµÐº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1"/>
            <a:ext cx="3630787" cy="2723091"/>
          </a:xfrm>
          <a:prstGeom prst="rect">
            <a:avLst/>
          </a:prstGeom>
          <a:noFill/>
        </p:spPr>
      </p:pic>
      <p:pic>
        <p:nvPicPr>
          <p:cNvPr id="328710" name="Picture 6" descr="ÐÐ° Ð¸Ð·Ð¾Ð±ÑÐ°Ð¶ÐµÐ½Ð¸Ð¸ Ð¼Ð¾Ð¶ÐµÑ Ð½Ð°ÑÐ¾Ð´Ð¸ÑÑÑÑ: 3 ÑÐµÐ»Ð¾Ð²ÐµÐºÐ°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8937" y="4296"/>
            <a:ext cx="3625062" cy="2718796"/>
          </a:xfrm>
          <a:prstGeom prst="rect">
            <a:avLst/>
          </a:prstGeom>
          <a:noFill/>
        </p:spPr>
      </p:pic>
      <p:pic>
        <p:nvPicPr>
          <p:cNvPr id="328712" name="Picture 8" descr="ÐÐ° Ð¸Ð·Ð¾Ð±ÑÐ°Ð¶ÐµÐ½Ð¸Ð¸ Ð¼Ð¾Ð¶ÐµÑ Ð½Ð°ÑÐ¾Ð´Ð¸ÑÑÑÑ: Ð¾Ð´Ð¸Ð½ Ð¸Ð»Ð¸ Ð½ÐµÑÐºÐ¾Ð»ÑÐºÐ¾ ÑÐµÐ»Ð¾Ð²ÐµÐº Ð¸ Ð»ÑÐ´Ð¸ Ð½Ð° ÑÑÐµÐ½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7357" y="2207887"/>
            <a:ext cx="3137520" cy="2353140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6286512" y="2994435"/>
            <a:ext cx="2663075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Заместитель главного врача</a:t>
            </a:r>
          </a:p>
          <a:p>
            <a:r>
              <a:rPr lang="ru-R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ГКБ 5 Жумагулова А.К. награждена нагрудной медалью «Енбек ардагерi»</a:t>
            </a:r>
            <a:endParaRPr lang="en-US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Freeform 45"/>
          <p:cNvSpPr>
            <a:spLocks noEditPoints="1"/>
          </p:cNvSpPr>
          <p:nvPr/>
        </p:nvSpPr>
        <p:spPr bwMode="auto">
          <a:xfrm>
            <a:off x="4429124" y="1701549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8952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4724" y="267470"/>
            <a:ext cx="5638800" cy="1161271"/>
          </a:xfrm>
        </p:spPr>
        <p:txBody>
          <a:bodyPr/>
          <a:lstStyle/>
          <a:p>
            <a:r>
              <a:rPr lang="ru-RU" dirty="0" smtClean="0"/>
              <a:t>Публикации по проекту 100 новых лиц Казахстана</a:t>
            </a:r>
            <a:br>
              <a:rPr lang="ru-RU" dirty="0" smtClean="0"/>
            </a:br>
            <a:r>
              <a:rPr lang="ru-RU" dirty="0" smtClean="0"/>
              <a:t>победитель врач ГКБ №5</a:t>
            </a:r>
            <a:br>
              <a:rPr lang="ru-RU" dirty="0" smtClean="0"/>
            </a:br>
            <a:r>
              <a:rPr lang="ru-RU" dirty="0" smtClean="0"/>
              <a:t>Жаппаров С.А.</a:t>
            </a:r>
            <a:endParaRPr lang="en-US" dirty="0"/>
          </a:p>
        </p:txBody>
      </p:sp>
      <p:sp>
        <p:nvSpPr>
          <p:cNvPr id="369666" name="AutoShape 2" descr="ÐÐ°ÑÑÐ¸Ð½ÐºÐ¸ Ð¿Ð¾ Ð·Ð°Ð¿ÑÐ¾ÑÑ ÑÑÑÐ°Ð½Ð¸ Ð¶Ð°Ò£ÒÑÑ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ÐÐ°ÑÑÐ¸Ð½ÐºÐ¸ Ð¿Ð¾ Ð·Ð°Ð¿ÑÐ¾ÑÑ ÑÑÑÐ°Ð½Ð¸ Ð¶Ð°Ò£ÒÑÑ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9670" name="AutoShape 6" descr="ÐÐ°ÑÑÐ¸Ð½ÐºÐ¸ Ð¿Ð¾ Ð·Ð°Ð¿ÑÐ¾ÑÑ ÑÑÑÐ°Ð½Ð¸ Ð¶Ð°Ò£ÒÑÑ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967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960383"/>
            <a:ext cx="1325543" cy="936717"/>
          </a:xfrm>
          <a:prstGeom prst="rect">
            <a:avLst/>
          </a:prstGeom>
          <a:noFill/>
        </p:spPr>
      </p:pic>
      <p:cxnSp>
        <p:nvCxnSpPr>
          <p:cNvPr id="6" name="Straight Connector 67"/>
          <p:cNvCxnSpPr/>
          <p:nvPr/>
        </p:nvCxnSpPr>
        <p:spPr>
          <a:xfrm rot="10800000">
            <a:off x="5715008" y="4071948"/>
            <a:ext cx="2714644" cy="158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6411" y="960383"/>
            <a:ext cx="4557589" cy="27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919" y="2145932"/>
            <a:ext cx="444849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246641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v01"/>
          <p:cNvSpPr/>
          <p:nvPr/>
        </p:nvSpPr>
        <p:spPr>
          <a:xfrm>
            <a:off x="1071538" y="2174748"/>
            <a:ext cx="1209748" cy="120974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6" name="Sev02"/>
          <p:cNvSpPr/>
          <p:nvPr/>
        </p:nvSpPr>
        <p:spPr>
          <a:xfrm>
            <a:off x="3980059" y="2124381"/>
            <a:ext cx="1209748" cy="12097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53" name="Sev04"/>
          <p:cNvSpPr/>
          <p:nvPr/>
        </p:nvSpPr>
        <p:spPr>
          <a:xfrm>
            <a:off x="6929454" y="2174748"/>
            <a:ext cx="1209748" cy="1209747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4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5" name="Freeform 178"/>
          <p:cNvSpPr>
            <a:spLocks noEditPoints="1"/>
          </p:cNvSpPr>
          <p:nvPr/>
        </p:nvSpPr>
        <p:spPr bwMode="auto">
          <a:xfrm>
            <a:off x="5361156" y="2539184"/>
            <a:ext cx="504720" cy="380138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86"/>
          <p:cNvSpPr>
            <a:spLocks noEditPoints="1"/>
          </p:cNvSpPr>
          <p:nvPr/>
        </p:nvSpPr>
        <p:spPr bwMode="auto">
          <a:xfrm>
            <a:off x="3403989" y="2438477"/>
            <a:ext cx="345643" cy="581553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2" y="49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3" y="11"/>
                  <a:pt x="3" y="11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4" y="39"/>
                  <a:pt x="5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9"/>
                  <a:pt x="25" y="39"/>
                  <a:pt x="25" y="38"/>
                </a:cubicBezTo>
                <a:lnTo>
                  <a:pt x="25" y="11"/>
                </a:lnTo>
                <a:close/>
                <a:moveTo>
                  <a:pt x="17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45"/>
          <p:cNvSpPr>
            <a:spLocks noEditPoints="1"/>
          </p:cNvSpPr>
          <p:nvPr/>
        </p:nvSpPr>
        <p:spPr bwMode="auto">
          <a:xfrm>
            <a:off x="265787" y="1176214"/>
            <a:ext cx="490466" cy="4904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25640" name="Picture 8" descr="https://scontent.fala5-1.fna.fbcdn.net/v/t1.0-9/31967877_2077674175848935_2519054329772507136_n.jpg?_nc_cat=108&amp;_nc_oc=AQkqKYM2BwDMoWr8hqdOo6d--GurxG8sUggxMh7EmjGexClDhmdJsxnZbcQspfRTacA&amp;_nc_ht=scontent.fala5-1.fna&amp;oh=afc00fb35754947532087e47e560fc52&amp;oe=5DEB778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5546" y="0"/>
            <a:ext cx="3548454" cy="2779622"/>
          </a:xfrm>
          <a:prstGeom prst="rect">
            <a:avLst/>
          </a:prstGeom>
          <a:noFill/>
        </p:spPr>
      </p:pic>
      <p:pic>
        <p:nvPicPr>
          <p:cNvPr id="325642" name="Picture 10" descr="ÐÐ° Ð¸Ð·Ð¾Ð±ÑÐ°Ð¶ÐµÐ½Ð¸Ð¸ Ð¼Ð¾Ð¶ÐµÑ Ð½Ð°ÑÐ¾Ð´Ð¸ÑÑÑÑ: 9 ÑÐµÐ»Ð¾Ð²ÐµÐº, Ð»ÑÐ´Ð¸ ÑÐ»ÑÐ±Ð°ÑÑÑÑ, Ð»ÑÐ´Ð¸ ÑÑÐ¾ÑÑ, ÑÑÐ°Ð²Ð°, Ð½ÐµÐ±Ð¾, Ð½Ð° ÑÐ»Ð¸ÑÐµ Ð¸ Ð¿ÑÐ¸ÑÐ¾Ð´Ð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2"/>
            <a:ext cx="3571866" cy="2779620"/>
          </a:xfrm>
          <a:prstGeom prst="rect">
            <a:avLst/>
          </a:prstGeom>
          <a:noFill/>
        </p:spPr>
      </p:pic>
      <p:pic>
        <p:nvPicPr>
          <p:cNvPr id="325634" name="Picture 2" descr="ÐÐ° Ð¸Ð·Ð¾Ð±ÑÐ°Ð¶ÐµÐ½Ð¸Ð¸ Ð¼Ð¾Ð¶ÐµÑ Ð½Ð°ÑÐ¾Ð´Ð¸ÑÑÑÑ: 2 ÑÐµÐ»Ð¾Ð²ÐµÐºÐ°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786" y="1954637"/>
            <a:ext cx="2551090" cy="3188863"/>
          </a:xfrm>
          <a:prstGeom prst="rect">
            <a:avLst/>
          </a:prstGeom>
          <a:noFill/>
        </p:spPr>
      </p:pic>
      <p:sp>
        <p:nvSpPr>
          <p:cNvPr id="23" name="Freeform 45"/>
          <p:cNvSpPr>
            <a:spLocks noEditPoints="1"/>
          </p:cNvSpPr>
          <p:nvPr/>
        </p:nvSpPr>
        <p:spPr bwMode="auto">
          <a:xfrm>
            <a:off x="4429124" y="1546065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265787" y="3571882"/>
            <a:ext cx="2877453" cy="13849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defTabSz="914400">
              <a:spcBef>
                <a:spcPct val="20000"/>
              </a:spcBef>
              <a:defRPr/>
            </a:pPr>
            <a:r>
              <a:rPr lang="ru-RU" sz="1800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+mj-cs"/>
              </a:rPr>
              <a:t>Участие врача сурдолга Атымтая Бегасимовича на Чемпионате РК по футболу среди медицинских работников 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  <a:cs typeface="+mj-cs"/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6072198" y="3571882"/>
            <a:ext cx="2877453" cy="8309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defTabSz="914400">
              <a:spcBef>
                <a:spcPct val="20000"/>
              </a:spcBef>
              <a:defRPr/>
            </a:pPr>
            <a:r>
              <a:rPr lang="ru-RU" sz="1800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+mj-cs"/>
              </a:rPr>
              <a:t>Победа, с наградой медалью «Лучшего Игрока»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193936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  <p:bldP spid="53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 flipV="1">
            <a:off x="4572000" y="1265684"/>
            <a:ext cx="0" cy="23241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nip Single Corner Rectangle 64"/>
          <p:cNvSpPr/>
          <p:nvPr/>
        </p:nvSpPr>
        <p:spPr>
          <a:xfrm flipH="1">
            <a:off x="1879979" y="3036685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SOLUTIONS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Snip Single Corner Rectangle 65"/>
          <p:cNvSpPr/>
          <p:nvPr/>
        </p:nvSpPr>
        <p:spPr>
          <a:xfrm flipH="1">
            <a:off x="5976722" y="3036685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WORLDWIDE BUSINESS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40"/>
          <p:cNvGrpSpPr/>
          <p:nvPr/>
        </p:nvGrpSpPr>
        <p:grpSpPr>
          <a:xfrm>
            <a:off x="114298" y="1438726"/>
            <a:ext cx="4457700" cy="2392124"/>
            <a:chOff x="4322543" y="1438589"/>
            <a:chExt cx="4051519" cy="2747890"/>
          </a:xfrm>
        </p:grpSpPr>
        <p:sp>
          <p:nvSpPr>
            <p:cNvPr id="28" name="Snip Single Corner Rectangle 27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36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" name="Group 40"/>
          <p:cNvGrpSpPr/>
          <p:nvPr/>
        </p:nvGrpSpPr>
        <p:grpSpPr>
          <a:xfrm>
            <a:off x="4856885" y="1439925"/>
            <a:ext cx="3920428" cy="2401845"/>
            <a:chOff x="4322543" y="1427420"/>
            <a:chExt cx="4051520" cy="2759059"/>
          </a:xfrm>
        </p:grpSpPr>
        <p:sp>
          <p:nvSpPr>
            <p:cNvPr id="49" name="Snip Single Corner Rectangle 48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50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Right Triangle 49"/>
            <p:cNvSpPr/>
            <p:nvPr/>
          </p:nvSpPr>
          <p:spPr>
            <a:xfrm rot="10800000">
              <a:off x="8086028" y="1427420"/>
              <a:ext cx="288035" cy="28803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ight Triangle 31"/>
          <p:cNvSpPr/>
          <p:nvPr/>
        </p:nvSpPr>
        <p:spPr>
          <a:xfrm rot="10800000">
            <a:off x="4321257" y="1189182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4299" y="3786196"/>
            <a:ext cx="8663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Республиканский конкурс «Лучший в системе здравоохранения 2018 года». Медицинская сестра ГКБ 5 Мырзабаева Назира победила в номинации «лучшая медицинская сестра»</a:t>
            </a:r>
            <a:endParaRPr lang="ru-RU" b="1" dirty="0"/>
          </a:p>
        </p:txBody>
      </p:sp>
      <p:pic>
        <p:nvPicPr>
          <p:cNvPr id="397314" name="Picture 2" descr="ÐÐ° Ð¸Ð·Ð¾Ð±ÑÐ°Ð¶ÐµÐ½Ð¸Ð¸ Ð¼Ð¾Ð¶ÐµÑ Ð½Ð°ÑÐ¾Ð´Ð¸ÑÑÑÑ: Ð¾Ð´Ð¸Ð½ Ð¸Ð»Ð¸ Ð½ÐµÑÐºÐ¾Ð»ÑÐºÐ¾ ÑÐµÐ»Ð¾Ð²ÐµÐº Ð¸ Ð»ÑÐ´Ð¸ ÑÑÐ¾ÑÑ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8" y="456212"/>
            <a:ext cx="2497488" cy="3329984"/>
          </a:xfrm>
          <a:prstGeom prst="rect">
            <a:avLst/>
          </a:prstGeom>
          <a:noFill/>
        </p:spPr>
      </p:pic>
      <p:pic>
        <p:nvPicPr>
          <p:cNvPr id="1026" name="Picture 2" descr="E:\Нур Отан\Назира\PHOTO-2019-08-04-11-09-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1786" y="1173598"/>
            <a:ext cx="3920428" cy="2612598"/>
          </a:xfrm>
          <a:prstGeom prst="rect">
            <a:avLst/>
          </a:prstGeom>
          <a:noFill/>
        </p:spPr>
      </p:pic>
      <p:pic>
        <p:nvPicPr>
          <p:cNvPr id="1027" name="Picture 3" descr="E:\Нур Отан\Назира\PHOTO-2019-08-04-11-09-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2214" y="785510"/>
            <a:ext cx="2245096" cy="2993461"/>
          </a:xfrm>
          <a:prstGeom prst="rect">
            <a:avLst/>
          </a:prstGeom>
          <a:noFill/>
        </p:spPr>
      </p:pic>
      <p:sp>
        <p:nvSpPr>
          <p:cNvPr id="35" name="Right Triangle 31"/>
          <p:cNvSpPr/>
          <p:nvPr/>
        </p:nvSpPr>
        <p:spPr>
          <a:xfrm rot="10800000">
            <a:off x="8526567" y="785510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Triangle 31"/>
          <p:cNvSpPr/>
          <p:nvPr/>
        </p:nvSpPr>
        <p:spPr>
          <a:xfrm rot="10800000">
            <a:off x="2361043" y="456212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31"/>
          <p:cNvSpPr/>
          <p:nvPr/>
        </p:nvSpPr>
        <p:spPr>
          <a:xfrm rot="10800000">
            <a:off x="6281471" y="1173598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8510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/>
          <p:cNvCxnSpPr/>
          <p:nvPr/>
        </p:nvCxnSpPr>
        <p:spPr>
          <a:xfrm rot="10800000">
            <a:off x="3300932" y="1700718"/>
            <a:ext cx="2556952" cy="1588"/>
          </a:xfrm>
          <a:prstGeom prst="line">
            <a:avLst/>
          </a:prstGeom>
          <a:ln w="1905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Down Arrow Callout 133"/>
          <p:cNvSpPr/>
          <p:nvPr/>
        </p:nvSpPr>
        <p:spPr>
          <a:xfrm>
            <a:off x="285721" y="160338"/>
            <a:ext cx="8358246" cy="1320815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285722" y="310097"/>
            <a:ext cx="8072492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Конкурс по "Лучший по профессии" в номинации "Лучший социальный работник " победила социальный работник ГКБ №5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Асылбекова Маргарита Вячеславовна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 flipH="1">
            <a:off x="3300932" y="4714890"/>
            <a:ext cx="2693125" cy="0"/>
          </a:xfrm>
          <a:prstGeom prst="line">
            <a:avLst/>
          </a:prstGeom>
          <a:ln w="1905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E:\Нур Отан\Рита\PHOTO-2019-08-04-10-09-23.jpg"/>
          <p:cNvPicPr>
            <a:picLocks noChangeAspect="1" noChangeArrowheads="1"/>
          </p:cNvPicPr>
          <p:nvPr/>
        </p:nvPicPr>
        <p:blipFill>
          <a:blip r:embed="rId3">
            <a:lum bright="-18000" contrast="22000"/>
          </a:blip>
          <a:srcRect/>
          <a:stretch>
            <a:fillRect/>
          </a:stretch>
        </p:blipFill>
        <p:spPr bwMode="auto">
          <a:xfrm>
            <a:off x="2928927" y="1928808"/>
            <a:ext cx="3333773" cy="2500330"/>
          </a:xfrm>
          <a:prstGeom prst="rect">
            <a:avLst/>
          </a:prstGeom>
          <a:noFill/>
        </p:spPr>
      </p:pic>
      <p:pic>
        <p:nvPicPr>
          <p:cNvPr id="2051" name="Picture 3" descr="E:\Нур Отан\Рита\PHOTO-2019-08-04-10-09-24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3180" y="1531040"/>
            <a:ext cx="2507182" cy="3346396"/>
          </a:xfrm>
          <a:prstGeom prst="rect">
            <a:avLst/>
          </a:prstGeom>
          <a:noFill/>
        </p:spPr>
      </p:pic>
      <p:pic>
        <p:nvPicPr>
          <p:cNvPr id="2052" name="Picture 4" descr="E:\Нур Отан\Рита\PHOTO-2019-08-04-10-14-35.jpg"/>
          <p:cNvPicPr>
            <a:picLocks noChangeAspect="1" noChangeArrowheads="1"/>
          </p:cNvPicPr>
          <p:nvPr/>
        </p:nvPicPr>
        <p:blipFill>
          <a:blip r:embed="rId5">
            <a:lum bright="-17000" contrast="33000"/>
          </a:blip>
          <a:srcRect/>
          <a:stretch>
            <a:fillRect/>
          </a:stretch>
        </p:blipFill>
        <p:spPr bwMode="auto">
          <a:xfrm>
            <a:off x="167400" y="1481153"/>
            <a:ext cx="2547212" cy="3396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7784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687214" y="0"/>
            <a:ext cx="4456786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E:\Нур Отан\НАГРАДЫ\IMG_5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642924"/>
            <a:ext cx="3600000" cy="360000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Picture 3" descr="E:\Нур Отан\НАГРАДЫ\IMG_5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642924"/>
            <a:ext cx="3600000" cy="360000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247236" y="51470"/>
            <a:ext cx="79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ГКБ №5 ежегодные номинанты премии «Лидер года»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484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2" name="AutoShape 4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4" name="AutoShape 6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6" name="AutoShape 8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83" name="AutoShape 15" descr="ÐÐ°ÑÑÐ¸Ð½ÐºÐ¸ Ð¿Ð¾ Ð·Ð°Ð¿ÑÐ¾ÑÑ Ð¸Ð½ÑÑÐ°Ð³ÑÐ°Ð¼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57" y="7937"/>
            <a:ext cx="864096" cy="90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Заголовок 2"/>
          <p:cNvSpPr txBox="1">
            <a:spLocks/>
          </p:cNvSpPr>
          <p:nvPr/>
        </p:nvSpPr>
        <p:spPr>
          <a:xfrm>
            <a:off x="1168707" y="3425607"/>
            <a:ext cx="3240360" cy="5993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0" dirty="0" smtClean="0"/>
              <a:t>Численность прикрепленного</a:t>
            </a:r>
            <a:br>
              <a:rPr lang="ru-RU" sz="1400" b="0" dirty="0" smtClean="0"/>
            </a:br>
            <a:r>
              <a:rPr lang="ru-RU" sz="1400" b="0" dirty="0" smtClean="0"/>
              <a:t> населения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49 </a:t>
            </a:r>
            <a:r>
              <a:rPr lang="ru-RU" sz="1600" dirty="0" smtClean="0"/>
              <a:t>000 </a:t>
            </a:r>
            <a:r>
              <a:rPr lang="ru-RU" sz="1400" b="0" dirty="0" smtClean="0"/>
              <a:t>человек</a:t>
            </a:r>
            <a:endParaRPr lang="ru-RU" sz="1400" b="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591237" y="990076"/>
            <a:ext cx="0" cy="23241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nip Single Corner Rectangle 64"/>
          <p:cNvSpPr/>
          <p:nvPr/>
        </p:nvSpPr>
        <p:spPr>
          <a:xfrm flipH="1">
            <a:off x="1899216" y="2761077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SOLUTIONS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Snip Single Corner Rectangle 65"/>
          <p:cNvSpPr/>
          <p:nvPr/>
        </p:nvSpPr>
        <p:spPr>
          <a:xfrm flipH="1">
            <a:off x="5995959" y="2761077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WORLDWIDE BUSINESS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133537" y="922097"/>
            <a:ext cx="4457700" cy="2392124"/>
            <a:chOff x="4322543" y="1438589"/>
            <a:chExt cx="4051519" cy="2747890"/>
          </a:xfrm>
        </p:grpSpPr>
        <p:sp>
          <p:nvSpPr>
            <p:cNvPr id="28" name="Snip Single Corner Rectangle 27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6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" name="Group 40"/>
          <p:cNvGrpSpPr/>
          <p:nvPr/>
        </p:nvGrpSpPr>
        <p:grpSpPr>
          <a:xfrm>
            <a:off x="4876122" y="912374"/>
            <a:ext cx="3920428" cy="2401845"/>
            <a:chOff x="4322543" y="1427420"/>
            <a:chExt cx="4051520" cy="2759059"/>
          </a:xfrm>
        </p:grpSpPr>
        <p:sp>
          <p:nvSpPr>
            <p:cNvPr id="49" name="Snip Single Corner Rectangle 48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Right Triangle 49"/>
            <p:cNvSpPr/>
            <p:nvPr/>
          </p:nvSpPr>
          <p:spPr>
            <a:xfrm rot="10800000">
              <a:off x="8086028" y="1427420"/>
              <a:ext cx="288035" cy="28803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59" y="922096"/>
            <a:ext cx="3901889" cy="23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C:\Users\user\Desktop\журналы гкб 5\фото фой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5034"/>
          <a:stretch/>
        </p:blipFill>
        <p:spPr bwMode="auto">
          <a:xfrm>
            <a:off x="152774" y="922097"/>
            <a:ext cx="4438462" cy="23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ight Triangle 31"/>
          <p:cNvSpPr/>
          <p:nvPr/>
        </p:nvSpPr>
        <p:spPr>
          <a:xfrm rot="10800000">
            <a:off x="4340494" y="913574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ight Triangle 31"/>
          <p:cNvSpPr/>
          <p:nvPr/>
        </p:nvSpPr>
        <p:spPr>
          <a:xfrm rot="10800000">
            <a:off x="8545807" y="922097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" y="3319807"/>
            <a:ext cx="764704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Заголовок 2"/>
          <p:cNvSpPr txBox="1">
            <a:spLocks/>
          </p:cNvSpPr>
          <p:nvPr/>
        </p:nvSpPr>
        <p:spPr>
          <a:xfrm>
            <a:off x="1168707" y="4176558"/>
            <a:ext cx="2755221" cy="68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Нагрузка на 1 ВОП участок</a:t>
            </a:r>
            <a:br>
              <a:rPr lang="ru-RU" sz="1400" dirty="0" smtClean="0"/>
            </a:br>
            <a:r>
              <a:rPr lang="ru-RU" sz="1800" b="1" dirty="0" smtClean="0"/>
              <a:t>1616</a:t>
            </a:r>
            <a:r>
              <a:rPr lang="ru-RU" sz="1400" dirty="0" smtClean="0"/>
              <a:t> человек</a:t>
            </a:r>
            <a:endParaRPr lang="ru-RU" sz="1400" dirty="0"/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13487" b="51434"/>
          <a:stretch/>
        </p:blipFill>
        <p:spPr bwMode="auto">
          <a:xfrm>
            <a:off x="81319" y="4179109"/>
            <a:ext cx="1087388" cy="75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Заголовок 2"/>
          <p:cNvSpPr txBox="1">
            <a:spLocks/>
          </p:cNvSpPr>
          <p:nvPr/>
        </p:nvSpPr>
        <p:spPr>
          <a:xfrm>
            <a:off x="5639973" y="3407127"/>
            <a:ext cx="3119108" cy="59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/>
              <a:t>Б</a:t>
            </a:r>
            <a:r>
              <a:rPr lang="ru-RU" sz="1400" dirty="0" smtClean="0"/>
              <a:t>ольница на </a:t>
            </a:r>
            <a:r>
              <a:rPr lang="ru-RU" sz="1600" b="1" dirty="0" smtClean="0"/>
              <a:t>223  </a:t>
            </a:r>
            <a:r>
              <a:rPr lang="ru-RU" sz="1400" dirty="0"/>
              <a:t>койки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39" y="3312710"/>
            <a:ext cx="884028" cy="88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22" y="4212969"/>
            <a:ext cx="1007393" cy="7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Заголовок 2"/>
          <p:cNvSpPr txBox="1">
            <a:spLocks/>
          </p:cNvSpPr>
          <p:nvPr/>
        </p:nvSpPr>
        <p:spPr>
          <a:xfrm>
            <a:off x="5699015" y="4101827"/>
            <a:ext cx="3265473" cy="907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 smtClean="0"/>
              <a:t>Боле </a:t>
            </a:r>
            <a:r>
              <a:rPr lang="ru-RU" sz="1600" b="1" dirty="0" smtClean="0"/>
              <a:t>10 </a:t>
            </a:r>
            <a:r>
              <a:rPr lang="ru-RU" sz="1600" b="1" dirty="0" smtClean="0"/>
              <a:t>000 </a:t>
            </a:r>
            <a:r>
              <a:rPr lang="ru-RU" sz="1300" dirty="0" smtClean="0"/>
              <a:t>госпитализации в год</a:t>
            </a:r>
          </a:p>
          <a:p>
            <a:r>
              <a:rPr lang="ru-RU" sz="1300" dirty="0" smtClean="0"/>
              <a:t>Более </a:t>
            </a:r>
            <a:r>
              <a:rPr lang="ru-RU" sz="1600" b="1" dirty="0" smtClean="0"/>
              <a:t>700</a:t>
            </a:r>
            <a:r>
              <a:rPr lang="ru-RU" sz="1300" dirty="0" smtClean="0"/>
              <a:t> посещении поликлиники  в смену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9113682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 flipV="1">
            <a:off x="4572000" y="1265684"/>
            <a:ext cx="0" cy="23241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85800" y="3667646"/>
            <a:ext cx="3314700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Большая часть сотрудников ГКБ №5 является работоспособная, амбициозная, перспективная молодежь.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856885" y="3806145"/>
            <a:ext cx="3920428" cy="12003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800" b="1" dirty="0" smtClean="0"/>
              <a:t>Наша сила в единстве!</a:t>
            </a:r>
          </a:p>
          <a:p>
            <a:pPr algn="ctr"/>
            <a:r>
              <a:rPr lang="ru-RU" sz="1800" b="1" dirty="0" smtClean="0"/>
              <a:t>ГКП «ГКБ №5» на ПХВ</a:t>
            </a:r>
          </a:p>
          <a:p>
            <a:pPr algn="ctr"/>
            <a:r>
              <a:rPr lang="en-US" sz="1400" dirty="0" smtClean="0"/>
              <a:t>www.gkb5.kz </a:t>
            </a:r>
            <a:endParaRPr lang="ru-RU" sz="1400" dirty="0" smtClean="0"/>
          </a:p>
          <a:p>
            <a:pPr algn="ctr"/>
            <a:r>
              <a:rPr lang="en-US" sz="1400" dirty="0" smtClean="0"/>
              <a:t>@klinika5LORCHLH</a:t>
            </a:r>
          </a:p>
          <a:p>
            <a:pPr algn="ctr"/>
            <a:r>
              <a:rPr lang="ru-RU" sz="1400" dirty="0"/>
              <a:t>gkb_5.kz</a:t>
            </a:r>
            <a:endParaRPr lang="en-US" sz="1800" b="1" dirty="0" smtClean="0"/>
          </a:p>
        </p:txBody>
      </p:sp>
      <p:sp>
        <p:nvSpPr>
          <p:cNvPr id="65" name="Snip Single Corner Rectangle 64"/>
          <p:cNvSpPr/>
          <p:nvPr/>
        </p:nvSpPr>
        <p:spPr>
          <a:xfrm flipH="1">
            <a:off x="1879979" y="3036685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SOLUTIONS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Snip Single Corner Rectangle 65"/>
          <p:cNvSpPr/>
          <p:nvPr/>
        </p:nvSpPr>
        <p:spPr>
          <a:xfrm flipH="1">
            <a:off x="5976722" y="3036685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WORLDWIDE BUSINESS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7618" name="Picture 2" descr="http://selinograd.akmo.gov.kz/public/files/2018/7/25/250718_180557_ghastar-ot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8482" y="0"/>
            <a:ext cx="1767036" cy="1344484"/>
          </a:xfrm>
          <a:prstGeom prst="rect">
            <a:avLst/>
          </a:prstGeom>
          <a:noFill/>
        </p:spPr>
      </p:pic>
      <p:grpSp>
        <p:nvGrpSpPr>
          <p:cNvPr id="3" name="Group 40"/>
          <p:cNvGrpSpPr/>
          <p:nvPr/>
        </p:nvGrpSpPr>
        <p:grpSpPr>
          <a:xfrm>
            <a:off x="114300" y="1197705"/>
            <a:ext cx="4457700" cy="2392124"/>
            <a:chOff x="4322543" y="1438589"/>
            <a:chExt cx="4051519" cy="2747890"/>
          </a:xfrm>
        </p:grpSpPr>
        <p:sp>
          <p:nvSpPr>
            <p:cNvPr id="28" name="Snip Single Corner Rectangle 27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6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" name="Group 40"/>
          <p:cNvGrpSpPr/>
          <p:nvPr/>
        </p:nvGrpSpPr>
        <p:grpSpPr>
          <a:xfrm>
            <a:off x="4856885" y="1187982"/>
            <a:ext cx="3920428" cy="2401845"/>
            <a:chOff x="4322543" y="1427420"/>
            <a:chExt cx="4051520" cy="2759059"/>
          </a:xfrm>
        </p:grpSpPr>
        <p:sp>
          <p:nvSpPr>
            <p:cNvPr id="49" name="Snip Single Corner Rectangle 48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Right Triangle 49"/>
            <p:cNvSpPr/>
            <p:nvPr/>
          </p:nvSpPr>
          <p:spPr>
            <a:xfrm rot="10800000">
              <a:off x="8086028" y="1427420"/>
              <a:ext cx="288035" cy="28803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67619" name="Picture 3" descr="E:\Нур Отан\тиму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" y="1189182"/>
            <a:ext cx="4457700" cy="2350113"/>
          </a:xfrm>
          <a:prstGeom prst="rect">
            <a:avLst/>
          </a:prstGeom>
          <a:noFill/>
        </p:spPr>
      </p:pic>
      <p:sp>
        <p:nvSpPr>
          <p:cNvPr id="34" name="Right Triangle 31"/>
          <p:cNvSpPr/>
          <p:nvPr/>
        </p:nvSpPr>
        <p:spPr>
          <a:xfrm rot="10800000">
            <a:off x="4321257" y="1189182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7620" name="Picture 4" descr="C:\Users\Obana\Desktop\ОТЧЕТ ГКБ5\стационар\Photo-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6885" y="1187982"/>
            <a:ext cx="3920428" cy="2351314"/>
          </a:xfrm>
          <a:prstGeom prst="rect">
            <a:avLst/>
          </a:prstGeom>
          <a:noFill/>
        </p:spPr>
      </p:pic>
      <p:sp>
        <p:nvSpPr>
          <p:cNvPr id="35" name="Right Triangle 31"/>
          <p:cNvSpPr/>
          <p:nvPr/>
        </p:nvSpPr>
        <p:spPr>
          <a:xfrm rot="10800000">
            <a:off x="8526570" y="1197705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570" name="AutoShape 2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2" name="AutoShape 4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4" name="AutoShape 6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76" name="AutoShape 8" descr="ÐÐ°ÑÑÐ¸Ð½ÐºÐ¸ Ð¿Ð¾ Ð·Ð°Ð¿ÑÐ¾ÑÑ ÑÐµÐ¹ÑÐ±ÑÐº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958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6357" y="4616366"/>
            <a:ext cx="173893" cy="17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83" name="AutoShape 15" descr="ÐÐ°ÑÑÐ¸Ð½ÐºÐ¸ Ð¿Ð¾ Ð·Ð°Ð¿ÑÐ¾ÑÑ Ð¸Ð½ÑÑÐ°Ð³ÑÐ°Ð¼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9585" name="Picture 1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6357" y="4841463"/>
            <a:ext cx="173893" cy="173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65812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7944" y="-202236"/>
            <a:ext cx="7280248" cy="137491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Миссия Городской клинической больницы №5 –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500706" y="1791071"/>
            <a:ext cx="2610439" cy="745836"/>
            <a:chOff x="1270277" y="1165408"/>
            <a:chExt cx="2610439" cy="745836"/>
          </a:xfrm>
        </p:grpSpPr>
        <p:sp>
          <p:nvSpPr>
            <p:cNvPr id="56" name="Text Placeholder 3"/>
            <p:cNvSpPr txBox="1">
              <a:spLocks/>
            </p:cNvSpPr>
            <p:nvPr/>
          </p:nvSpPr>
          <p:spPr>
            <a:xfrm>
              <a:off x="1270277" y="1165408"/>
              <a:ext cx="704552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Первое 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Text Placeholder 3"/>
            <p:cNvSpPr txBox="1">
              <a:spLocks/>
            </p:cNvSpPr>
            <p:nvPr/>
          </p:nvSpPr>
          <p:spPr>
            <a:xfrm>
              <a:off x="1270277" y="1418801"/>
              <a:ext cx="261043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j-cs"/>
                </a:rPr>
                <a:t>Ответственность за жизнь и здоровье пациента.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endParaRPr>
            </a:p>
          </p:txBody>
        </p:sp>
      </p:grpSp>
      <p:cxnSp>
        <p:nvCxnSpPr>
          <p:cNvPr id="86" name="Straight Line buttom"/>
          <p:cNvCxnSpPr/>
          <p:nvPr/>
        </p:nvCxnSpPr>
        <p:spPr>
          <a:xfrm>
            <a:off x="654724" y="4857750"/>
            <a:ext cx="7772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407765" y="1642387"/>
            <a:ext cx="2630181" cy="499614"/>
            <a:chOff x="5225418" y="1165408"/>
            <a:chExt cx="2630181" cy="499614"/>
          </a:xfrm>
        </p:grpSpPr>
        <p:sp>
          <p:nvSpPr>
            <p:cNvPr id="50" name="Text Placeholder 3"/>
            <p:cNvSpPr txBox="1">
              <a:spLocks/>
            </p:cNvSpPr>
            <p:nvPr/>
          </p:nvSpPr>
          <p:spPr>
            <a:xfrm>
              <a:off x="5225418" y="1165408"/>
              <a:ext cx="969946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Четвертое 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Text Placeholder 3"/>
            <p:cNvSpPr txBox="1">
              <a:spLocks/>
            </p:cNvSpPr>
            <p:nvPr/>
          </p:nvSpPr>
          <p:spPr>
            <a:xfrm>
              <a:off x="5225418" y="1418801"/>
              <a:ext cx="2630181" cy="24622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Развитие наставничества.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0706" y="2714402"/>
            <a:ext cx="2610439" cy="745836"/>
            <a:chOff x="1270277" y="2087120"/>
            <a:chExt cx="2610439" cy="745836"/>
          </a:xfrm>
        </p:grpSpPr>
        <p:sp>
          <p:nvSpPr>
            <p:cNvPr id="67" name="Text Placeholder 3"/>
            <p:cNvSpPr txBox="1">
              <a:spLocks/>
            </p:cNvSpPr>
            <p:nvPr/>
          </p:nvSpPr>
          <p:spPr>
            <a:xfrm>
              <a:off x="1270277" y="2087120"/>
              <a:ext cx="689356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Второе 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8" name="Text Placeholder 3"/>
            <p:cNvSpPr txBox="1">
              <a:spLocks/>
            </p:cNvSpPr>
            <p:nvPr/>
          </p:nvSpPr>
          <p:spPr>
            <a:xfrm>
              <a:off x="1270277" y="2340513"/>
              <a:ext cx="261043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Деловые качества персонала.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07765" y="2283514"/>
            <a:ext cx="2630181" cy="745836"/>
            <a:chOff x="5225418" y="2087120"/>
            <a:chExt cx="2630181" cy="745836"/>
          </a:xfrm>
        </p:grpSpPr>
        <p:sp>
          <p:nvSpPr>
            <p:cNvPr id="71" name="Text Placeholder 3"/>
            <p:cNvSpPr txBox="1">
              <a:spLocks/>
            </p:cNvSpPr>
            <p:nvPr/>
          </p:nvSpPr>
          <p:spPr>
            <a:xfrm>
              <a:off x="5225418" y="2087120"/>
              <a:ext cx="577915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Пятое 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Text Placeholder 3"/>
            <p:cNvSpPr txBox="1">
              <a:spLocks/>
            </p:cNvSpPr>
            <p:nvPr/>
          </p:nvSpPr>
          <p:spPr>
            <a:xfrm>
              <a:off x="5225418" y="2340513"/>
              <a:ext cx="2630181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Благоприятный моральный климат в клинике.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00706" y="3601768"/>
            <a:ext cx="2610439" cy="745836"/>
            <a:chOff x="1270277" y="3008832"/>
            <a:chExt cx="2610439" cy="745836"/>
          </a:xfrm>
        </p:grpSpPr>
        <p:sp>
          <p:nvSpPr>
            <p:cNvPr id="75" name="Text Placeholder 3"/>
            <p:cNvSpPr txBox="1">
              <a:spLocks/>
            </p:cNvSpPr>
            <p:nvPr/>
          </p:nvSpPr>
          <p:spPr>
            <a:xfrm>
              <a:off x="1270277" y="3008832"/>
              <a:ext cx="656013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Третье 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Text Placeholder 3"/>
            <p:cNvSpPr txBox="1">
              <a:spLocks/>
            </p:cNvSpPr>
            <p:nvPr/>
          </p:nvSpPr>
          <p:spPr>
            <a:xfrm>
              <a:off x="1270277" y="3262225"/>
              <a:ext cx="261043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Этические нормы поведения сотрудника.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407765" y="3290800"/>
            <a:ext cx="2630181" cy="1238278"/>
            <a:chOff x="5225418" y="3008832"/>
            <a:chExt cx="2630181" cy="1238278"/>
          </a:xfrm>
        </p:grpSpPr>
        <p:sp>
          <p:nvSpPr>
            <p:cNvPr id="79" name="Text Placeholder 3"/>
            <p:cNvSpPr txBox="1">
              <a:spLocks/>
            </p:cNvSpPr>
            <p:nvPr/>
          </p:nvSpPr>
          <p:spPr>
            <a:xfrm>
              <a:off x="5225418" y="3008832"/>
              <a:ext cx="721416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Шестое 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Text Placeholder 3"/>
            <p:cNvSpPr txBox="1">
              <a:spLocks/>
            </p:cNvSpPr>
            <p:nvPr/>
          </p:nvSpPr>
          <p:spPr>
            <a:xfrm>
              <a:off x="5225418" y="3262225"/>
              <a:ext cx="2630181" cy="98488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Постоянная модернизация оборудования и стремление к внедрению инновационных методик.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8" name="Freeform 45"/>
          <p:cNvSpPr>
            <a:spLocks noEditPoints="1"/>
          </p:cNvSpPr>
          <p:nvPr/>
        </p:nvSpPr>
        <p:spPr bwMode="auto">
          <a:xfrm>
            <a:off x="1112389" y="1733496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45"/>
          <p:cNvSpPr>
            <a:spLocks noEditPoints="1"/>
          </p:cNvSpPr>
          <p:nvPr/>
        </p:nvSpPr>
        <p:spPr bwMode="auto">
          <a:xfrm>
            <a:off x="1112389" y="2656827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45"/>
          <p:cNvSpPr>
            <a:spLocks noEditPoints="1"/>
          </p:cNvSpPr>
          <p:nvPr/>
        </p:nvSpPr>
        <p:spPr bwMode="auto">
          <a:xfrm>
            <a:off x="1112389" y="3601768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45"/>
          <p:cNvSpPr>
            <a:spLocks noEditPoints="1"/>
          </p:cNvSpPr>
          <p:nvPr/>
        </p:nvSpPr>
        <p:spPr bwMode="auto">
          <a:xfrm>
            <a:off x="5013349" y="1642387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45"/>
          <p:cNvSpPr>
            <a:spLocks noEditPoints="1"/>
          </p:cNvSpPr>
          <p:nvPr/>
        </p:nvSpPr>
        <p:spPr bwMode="auto">
          <a:xfrm>
            <a:off x="5013349" y="2321463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 45"/>
          <p:cNvSpPr>
            <a:spLocks noEditPoints="1"/>
          </p:cNvSpPr>
          <p:nvPr/>
        </p:nvSpPr>
        <p:spPr bwMode="auto">
          <a:xfrm>
            <a:off x="5013349" y="3290800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48" y="69309"/>
            <a:ext cx="1058196" cy="11033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466" y="403523"/>
            <a:ext cx="7786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Охрана и укрепление здоровья населения города,  реализация государственной политики в области здравоохранения, регулирование предоставления медицинских услуг прикрепленному населению и населению г. Алматы, оказание специализированной и высокотехнологической медицинской услуги пациентам с патологиями ЛОР-органов и челюстно-лицевой области, а также внедрение в практическую медицину лучших мировых методик диагностики и лечения.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59702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Ценности</a:t>
            </a:r>
            <a:r>
              <a:rPr lang="kk-KZ" dirty="0" smtClean="0"/>
              <a:t>:</a:t>
            </a:r>
            <a:endParaRPr lang="ru-RU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9712" y="1172588"/>
            <a:ext cx="2376264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7944" y="-202235"/>
            <a:ext cx="5146373" cy="126181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оликлиника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доброжелательного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отношения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00706" y="1791071"/>
            <a:ext cx="2645412" cy="345032"/>
            <a:chOff x="1270277" y="1165408"/>
            <a:chExt cx="2645412" cy="345032"/>
          </a:xfrm>
        </p:grpSpPr>
        <p:sp>
          <p:nvSpPr>
            <p:cNvPr id="56" name="Text Placeholder 3"/>
            <p:cNvSpPr txBox="1">
              <a:spLocks/>
            </p:cNvSpPr>
            <p:nvPr/>
          </p:nvSpPr>
          <p:spPr>
            <a:xfrm>
              <a:off x="1270277" y="1165408"/>
              <a:ext cx="65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Text Placeholder 3"/>
            <p:cNvSpPr txBox="1">
              <a:spLocks/>
            </p:cNvSpPr>
            <p:nvPr/>
          </p:nvSpPr>
          <p:spPr>
            <a:xfrm>
              <a:off x="1305250" y="1233441"/>
              <a:ext cx="2610439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sz="1800" b="1" dirty="0" smtClean="0">
                  <a:solidFill>
                    <a:schemeClr val="accent1"/>
                  </a:solidFill>
                </a:rPr>
                <a:t>ОТКРЫТОСТЬ</a:t>
              </a:r>
              <a:endParaRPr lang="en-US" sz="2000" b="1" dirty="0">
                <a:solidFill>
                  <a:schemeClr val="accent1"/>
                </a:solidFill>
                <a:cs typeface="+mj-cs"/>
              </a:endParaRPr>
            </a:p>
          </p:txBody>
        </p:sp>
      </p:grpSp>
      <p:cxnSp>
        <p:nvCxnSpPr>
          <p:cNvPr id="86" name="Straight Line buttom"/>
          <p:cNvCxnSpPr/>
          <p:nvPr/>
        </p:nvCxnSpPr>
        <p:spPr>
          <a:xfrm>
            <a:off x="654724" y="4857750"/>
            <a:ext cx="7772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3"/>
          <p:cNvSpPr txBox="1">
            <a:spLocks/>
          </p:cNvSpPr>
          <p:nvPr/>
        </p:nvSpPr>
        <p:spPr>
          <a:xfrm>
            <a:off x="1525807" y="3491774"/>
            <a:ext cx="263018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ОБЪЕКТИВНОСТЬ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2" name="Text Placeholder 3"/>
          <p:cNvSpPr txBox="1">
            <a:spLocks/>
          </p:cNvSpPr>
          <p:nvPr/>
        </p:nvSpPr>
        <p:spPr>
          <a:xfrm>
            <a:off x="1532949" y="4112784"/>
            <a:ext cx="7703932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ОПЕРАТИВНОЕ РЕШЕНИЕ ВСЕХ ВОПРОСОВ «ЗДЕСЬ И СЕЙЧАС»</a:t>
            </a:r>
            <a:endParaRPr lang="en-U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6" name="Text Placeholder 3"/>
          <p:cNvSpPr txBox="1">
            <a:spLocks/>
          </p:cNvSpPr>
          <p:nvPr/>
        </p:nvSpPr>
        <p:spPr>
          <a:xfrm>
            <a:off x="1571088" y="2891792"/>
            <a:ext cx="3040218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ru-RU" sz="1800" dirty="0" smtClean="0">
                <a:solidFill>
                  <a:schemeClr val="accent3"/>
                </a:solidFill>
              </a:rPr>
              <a:t>ДОБРОЖЕЛАТЕЛЬНОСТЬ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35678" y="2439258"/>
            <a:ext cx="6207162" cy="1812026"/>
            <a:chOff x="5225418" y="1412250"/>
            <a:chExt cx="3310507" cy="1812026"/>
          </a:xfrm>
        </p:grpSpPr>
        <p:sp>
          <p:nvSpPr>
            <p:cNvPr id="79" name="Text Placeholder 3"/>
            <p:cNvSpPr txBox="1">
              <a:spLocks/>
            </p:cNvSpPr>
            <p:nvPr/>
          </p:nvSpPr>
          <p:spPr>
            <a:xfrm>
              <a:off x="5225418" y="3008832"/>
              <a:ext cx="65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Text Placeholder 3"/>
            <p:cNvSpPr txBox="1">
              <a:spLocks/>
            </p:cNvSpPr>
            <p:nvPr/>
          </p:nvSpPr>
          <p:spPr>
            <a:xfrm>
              <a:off x="5229161" y="1412250"/>
              <a:ext cx="3306764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ru-RU" sz="1800" b="1" dirty="0" smtClean="0">
                  <a:solidFill>
                    <a:schemeClr val="accent2"/>
                  </a:solidFill>
                </a:rPr>
                <a:t>ДОСТУПНАЯ МЕДИЦИНА ДЛЯ ВСЕХ И КАЖДОГО</a:t>
              </a:r>
              <a:endParaRPr lang="en-US" sz="18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8" name="Freeform 45"/>
          <p:cNvSpPr>
            <a:spLocks noEditPoints="1"/>
          </p:cNvSpPr>
          <p:nvPr/>
        </p:nvSpPr>
        <p:spPr bwMode="auto">
          <a:xfrm>
            <a:off x="1112387" y="1851031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45"/>
          <p:cNvSpPr>
            <a:spLocks noEditPoints="1"/>
          </p:cNvSpPr>
          <p:nvPr/>
        </p:nvSpPr>
        <p:spPr bwMode="auto">
          <a:xfrm>
            <a:off x="1112389" y="2425053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45"/>
          <p:cNvSpPr>
            <a:spLocks noEditPoints="1"/>
          </p:cNvSpPr>
          <p:nvPr/>
        </p:nvSpPr>
        <p:spPr bwMode="auto">
          <a:xfrm>
            <a:off x="1112388" y="2924881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45"/>
          <p:cNvSpPr>
            <a:spLocks noEditPoints="1"/>
          </p:cNvSpPr>
          <p:nvPr/>
        </p:nvSpPr>
        <p:spPr bwMode="auto">
          <a:xfrm>
            <a:off x="1096417" y="3506244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45"/>
          <p:cNvSpPr>
            <a:spLocks noEditPoints="1"/>
          </p:cNvSpPr>
          <p:nvPr/>
        </p:nvSpPr>
        <p:spPr bwMode="auto">
          <a:xfrm>
            <a:off x="1143167" y="4078815"/>
            <a:ext cx="310969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6009" y="1163767"/>
            <a:ext cx="1880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</a:rPr>
              <a:t>Принципы</a:t>
            </a:r>
            <a:r>
              <a:rPr lang="kk-KZ" b="1" dirty="0" smtClean="0">
                <a:solidFill>
                  <a:schemeClr val="bg2"/>
                </a:solidFill>
              </a:rPr>
              <a:t>: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4098" name="Picture 2" descr="C:\Users\user\Desktop\фото поликлиника\фото НУР ОТАН\IMG_4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24" y="135054"/>
            <a:ext cx="3201772" cy="21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1031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/>
          <p:cNvSpPr txBox="1"/>
          <p:nvPr/>
        </p:nvSpPr>
        <p:spPr>
          <a:xfrm>
            <a:off x="1025166" y="984372"/>
            <a:ext cx="218733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Участие и победа члена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партии в проекте 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754841" y="984371"/>
            <a:ext cx="2602256" cy="215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100 новых лиц Казахстана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Содержимое 4" descr="IMG_9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555" y="2700251"/>
            <a:ext cx="4403564" cy="213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647" y="2615712"/>
            <a:ext cx="3303265" cy="220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25" y="160338"/>
            <a:ext cx="44926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09493" y="632454"/>
            <a:ext cx="87605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Взрослый и детский приемный покой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мультипрофильным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подходом и полноценным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обслуживанием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пациентов.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3" y="1746469"/>
            <a:ext cx="899592" cy="59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109085" y="1665279"/>
            <a:ext cx="3036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24 часа / 7 дней в неделю / 365 дней в году</a:t>
            </a: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25" y="1766767"/>
            <a:ext cx="687616" cy="46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877835" y="1636420"/>
            <a:ext cx="3036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Более 500</a:t>
            </a:r>
          </a:p>
          <a:p>
            <a:r>
              <a:rPr lang="ru-RU" sz="1800" dirty="0"/>
              <a:t>о</a:t>
            </a:r>
            <a:r>
              <a:rPr lang="ru-RU" sz="1800" dirty="0" smtClean="0"/>
              <a:t>бращении  в день</a:t>
            </a:r>
            <a:endParaRPr lang="ru-RU" sz="18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/>
          <p:cNvSpPr txBox="1"/>
          <p:nvPr/>
        </p:nvSpPr>
        <p:spPr>
          <a:xfrm>
            <a:off x="1025166" y="984372"/>
            <a:ext cx="218733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Участие и победа члена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партии в проекте 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754841" y="984371"/>
            <a:ext cx="2602256" cy="215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100 новых лиц Казахстана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76059" y="1125487"/>
            <a:ext cx="7475316" cy="59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6631" y="1159147"/>
            <a:ext cx="43744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28459" y="1277887"/>
            <a:ext cx="7475316" cy="59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55575" y="815094"/>
            <a:ext cx="8580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srgbClr val="FF0000"/>
                </a:solidFill>
              </a:rPr>
              <a:t>модификация</a:t>
            </a:r>
            <a:r>
              <a:rPr lang="ru-RU" sz="2000" b="1" dirty="0">
                <a:solidFill>
                  <a:srgbClr val="FF0000"/>
                </a:solidFill>
              </a:rPr>
              <a:t> «</a:t>
            </a:r>
            <a:r>
              <a:rPr lang="en-US" sz="2000" b="1" dirty="0">
                <a:solidFill>
                  <a:srgbClr val="FF0000"/>
                </a:solidFill>
              </a:rPr>
              <a:t>All in one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1600" dirty="0" smtClean="0"/>
              <a:t>Прием </a:t>
            </a:r>
            <a:r>
              <a:rPr lang="ru-RU" sz="1600" dirty="0"/>
              <a:t>пациентов </a:t>
            </a:r>
            <a:r>
              <a:rPr lang="ru-RU" sz="1600" dirty="0" smtClean="0"/>
              <a:t>от  амбулаторных услуг  до </a:t>
            </a:r>
            <a:r>
              <a:rPr lang="ru-RU" sz="1600" dirty="0"/>
              <a:t>оказания высокотехнологических</a:t>
            </a:r>
            <a:r>
              <a:rPr lang="kk-KZ" sz="1600" dirty="0"/>
              <a:t> медицинских</a:t>
            </a:r>
            <a:r>
              <a:rPr lang="ru-RU" sz="1600" dirty="0"/>
              <a:t> услуг.  </a:t>
            </a:r>
          </a:p>
          <a:p>
            <a:pPr lvl="0" algn="ctr"/>
            <a:r>
              <a:rPr lang="ru-RU" dirty="0" smtClean="0"/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283" y="226839"/>
            <a:ext cx="947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Открыт </a:t>
            </a:r>
            <a:r>
              <a:rPr lang="ru-RU" sz="2000" b="1" i="1" dirty="0" smtClean="0">
                <a:solidFill>
                  <a:srgbClr val="FF0000"/>
                </a:solidFill>
              </a:rPr>
              <a:t>центр детской оториноларингологии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2" y="3550621"/>
            <a:ext cx="645631" cy="66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1" y="1960128"/>
            <a:ext cx="794354" cy="79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904361" y="2672949"/>
            <a:ext cx="2659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Ежедневная обращаемость </a:t>
            </a:r>
            <a:endParaRPr lang="ru-RU" sz="1400" dirty="0" smtClean="0"/>
          </a:p>
          <a:p>
            <a:pPr algn="ctr"/>
            <a:r>
              <a:rPr lang="ru-RU" sz="1400" dirty="0" smtClean="0"/>
              <a:t>центра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083740" y="3593579"/>
            <a:ext cx="1883681" cy="307777"/>
          </a:xfrm>
          <a:prstGeom prst="rect">
            <a:avLst/>
          </a:prstGeom>
          <a:ln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более 200 </a:t>
            </a:r>
            <a:endParaRPr lang="ru-RU" sz="1400" b="1" dirty="0" smtClean="0"/>
          </a:p>
        </p:txBody>
      </p:sp>
      <p:sp>
        <p:nvSpPr>
          <p:cNvPr id="33" name="Прямоугольник 32"/>
          <p:cNvSpPr/>
          <p:nvPr/>
        </p:nvSpPr>
        <p:spPr>
          <a:xfrm>
            <a:off x="1083740" y="2207034"/>
            <a:ext cx="2070182" cy="307777"/>
          </a:xfrm>
          <a:prstGeom prst="rect">
            <a:avLst/>
          </a:prstGeom>
          <a:noFill/>
          <a:ln>
            <a:solidFill>
              <a:srgbClr val="00B05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ru-RU" sz="1400" b="1" dirty="0" smtClean="0"/>
              <a:t>Более 150 </a:t>
            </a:r>
            <a:r>
              <a:rPr lang="ru-RU" sz="1400" b="1" dirty="0"/>
              <a:t>пациентов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128459" y="4066202"/>
            <a:ext cx="1882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 Операций </a:t>
            </a:r>
            <a:r>
              <a:rPr lang="ru-RU" sz="1400" dirty="0"/>
              <a:t>в </a:t>
            </a:r>
            <a:r>
              <a:rPr lang="ru-RU" sz="1400" dirty="0" smtClean="0"/>
              <a:t>месяц 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68" y="1960128"/>
            <a:ext cx="4361931" cy="290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6919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AutoShape 4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4" name="AutoShape 6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6" name="AutoShape 8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78" name="AutoShape 10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3180" name="AutoShape 12" descr="100 Ð½Ð¾Ð²ÑÑ Ð»Ð¸Ñ ÐÐ°Ð·Ð°ÑÑÑÐ°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3910" y="-15903"/>
            <a:ext cx="8502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Открыт и эффективно функционирует </a:t>
            </a:r>
            <a:r>
              <a:rPr lang="ru-RU" sz="2400" b="1" i="1" dirty="0">
                <a:solidFill>
                  <a:srgbClr val="FF0000"/>
                </a:solidFill>
              </a:rPr>
              <a:t>центр </a:t>
            </a:r>
            <a:r>
              <a:rPr lang="en-US" sz="2400" b="1" i="1" dirty="0">
                <a:solidFill>
                  <a:srgbClr val="FF0000"/>
                </a:solidFill>
              </a:rPr>
              <a:t>FESS</a:t>
            </a:r>
            <a:r>
              <a:rPr lang="ru-RU" sz="2400" b="1" i="1" dirty="0">
                <a:solidFill>
                  <a:srgbClr val="FF0000"/>
                </a:solidFill>
              </a:rPr>
              <a:t> хирургии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/>
          <a:stretch/>
        </p:blipFill>
        <p:spPr bwMode="auto">
          <a:xfrm>
            <a:off x="4758790" y="1945023"/>
            <a:ext cx="355408" cy="38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/>
          <a:stretch/>
        </p:blipFill>
        <p:spPr bwMode="auto">
          <a:xfrm>
            <a:off x="227359" y="1608444"/>
            <a:ext cx="354685" cy="38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/>
          <a:stretch/>
        </p:blipFill>
        <p:spPr bwMode="auto">
          <a:xfrm>
            <a:off x="241168" y="2063756"/>
            <a:ext cx="350501" cy="38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/>
          <a:stretch/>
        </p:blipFill>
        <p:spPr bwMode="auto">
          <a:xfrm>
            <a:off x="4758790" y="1228359"/>
            <a:ext cx="348543" cy="38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/>
          <a:stretch/>
        </p:blipFill>
        <p:spPr bwMode="auto">
          <a:xfrm>
            <a:off x="277848" y="1000652"/>
            <a:ext cx="365053" cy="39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64842" y="9383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Операции </a:t>
            </a:r>
            <a:r>
              <a:rPr lang="ru-RU" sz="1400" dirty="0"/>
              <a:t>с небольшим объемом повреждения </a:t>
            </a:r>
            <a:r>
              <a:rPr lang="ru-RU" sz="1400" dirty="0" smtClean="0"/>
              <a:t>тканей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9685" y="1647948"/>
            <a:ext cx="2439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Минимальная </a:t>
            </a:r>
            <a:r>
              <a:rPr lang="ru-RU" sz="1400" dirty="0"/>
              <a:t>кровопотеря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9685" y="2017280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Уменьшение  периода реабилитации до 3-х дней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40711" y="1135823"/>
            <a:ext cx="3852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Сокращение </a:t>
            </a:r>
            <a:r>
              <a:rPr lang="ru-RU" sz="1400" dirty="0" err="1"/>
              <a:t>койко</a:t>
            </a:r>
            <a:r>
              <a:rPr lang="ru-RU" sz="1400" dirty="0"/>
              <a:t> дней пребывания пациента в </a:t>
            </a:r>
            <a:r>
              <a:rPr lang="ru-RU" sz="1400" dirty="0" smtClean="0"/>
              <a:t>стационаре до 3,8 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114198" y="1903083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Отсутствуют послеоперационные </a:t>
            </a:r>
            <a:r>
              <a:rPr lang="ru-RU" sz="1400" dirty="0"/>
              <a:t>осложнения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0478" y="2540500"/>
            <a:ext cx="870820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Проведены уникальные операции </a:t>
            </a:r>
          </a:p>
          <a:p>
            <a:pPr marL="285750" indent="-285750" algn="ctr">
              <a:buFontTx/>
              <a:buChar char="-"/>
            </a:pPr>
            <a:r>
              <a:rPr lang="ru-RU" sz="1400" b="1" i="1" dirty="0" smtClean="0"/>
              <a:t>Эндоскопическая </a:t>
            </a:r>
            <a:r>
              <a:rPr lang="ru-RU" sz="1400" b="1" i="1" dirty="0" err="1"/>
              <a:t>шейверная</a:t>
            </a:r>
            <a:r>
              <a:rPr lang="ru-RU" sz="1400" b="1" i="1" dirty="0"/>
              <a:t> органосохраняющая </a:t>
            </a:r>
            <a:r>
              <a:rPr lang="ru-RU" sz="1400" b="1" i="1" dirty="0" err="1" smtClean="0"/>
              <a:t>аденотомия</a:t>
            </a:r>
            <a:endParaRPr lang="ru-RU" sz="1400" b="1" i="1" dirty="0" smtClean="0"/>
          </a:p>
          <a:p>
            <a:pPr marL="285750" indent="-285750" algn="ctr">
              <a:buFontTx/>
              <a:buChar char="-"/>
            </a:pPr>
            <a:r>
              <a:rPr lang="ru-RU" sz="1400" b="1" i="1" dirty="0"/>
              <a:t>эндоскопическое вскрытие </a:t>
            </a:r>
            <a:r>
              <a:rPr lang="ru-RU" sz="1400" b="1" i="1" dirty="0" err="1"/>
              <a:t>риногенной</a:t>
            </a:r>
            <a:r>
              <a:rPr lang="ru-RU" sz="1400" b="1" i="1" dirty="0"/>
              <a:t> флегмоны </a:t>
            </a:r>
            <a:r>
              <a:rPr lang="ru-RU" sz="1400" b="1" i="1" dirty="0" smtClean="0"/>
              <a:t>орбиты</a:t>
            </a:r>
            <a:endParaRPr lang="ru-RU" sz="1400" b="1" i="1" dirty="0"/>
          </a:p>
        </p:txBody>
      </p:sp>
      <p:pic>
        <p:nvPicPr>
          <p:cNvPr id="1026" name="Picture 2" descr="C:\Users\user\Desktop\фото поликлиника\PHOTO\Other\Photo-3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8" y="3435846"/>
            <a:ext cx="2132856" cy="1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поликлиника\PHOTO\Other\Photo-4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84" y="3439524"/>
            <a:ext cx="2058998" cy="13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41" y="3387889"/>
            <a:ext cx="2023757" cy="151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19660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34227</TotalTime>
  <Words>1006</Words>
  <Application>Microsoft Office PowerPoint</Application>
  <PresentationFormat>Экран (16:9)</PresentationFormat>
  <Paragraphs>178</Paragraphs>
  <Slides>26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1_Custom Design</vt:lpstr>
      <vt:lpstr>Презентация PowerPoint</vt:lpstr>
      <vt:lpstr>ГКБ № 5 является одной из передовых клиник Республики Казахстан, которая оказывает  высокотехнологичные медицинские услуги в  области оториноларингологии и  челюстно-лицевой хирургии, так же имеет в своем составе амбулаторно-поликлиническую  службу с самыми новейшими технологиями и единственный в Республике Казахстан:  </vt:lpstr>
      <vt:lpstr>Презентация PowerPoint</vt:lpstr>
      <vt:lpstr>Презентация PowerPoint</vt:lpstr>
      <vt:lpstr>Миссия Городской клинической больницы №5 –   </vt:lpstr>
      <vt:lpstr>«Поликлиника доброжелательного  отношения»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Посещение ГКБ №5 делегации из Японии в целях обмена опытом организации работы  ПМСП и стационара в Центральной Азии</vt:lpstr>
      <vt:lpstr> Мастер-класс с участием коллег из Ю. Кореи Проведены более 20 совместных операции по реконструкции носа Подписан Меморандум о сотрудничестве между Университетской клиники Чосон Южная Корея и  Городской клинической больницей №5</vt:lpstr>
      <vt:lpstr>Презентация PowerPoint</vt:lpstr>
      <vt:lpstr>Презентация PowerPoint</vt:lpstr>
      <vt:lpstr>Публикации по проекту 100 новых лиц Казахстана победитель врач ГКБ №5 Жаппаров С.А.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creator>High Tech</dc:creator>
  <cp:lastModifiedBy>user</cp:lastModifiedBy>
  <cp:revision>7465</cp:revision>
  <cp:lastPrinted>2019-10-22T11:26:09Z</cp:lastPrinted>
  <dcterms:created xsi:type="dcterms:W3CDTF">2014-09-03T19:30:44Z</dcterms:created>
  <dcterms:modified xsi:type="dcterms:W3CDTF">2021-11-02T12:01:42Z</dcterms:modified>
</cp:coreProperties>
</file>